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4999"/>
            </a:blip>
            <a:stretch>
              <a:fillRect l="0" t="0" r="0" b="-23111"/>
            </a:stretch>
          </a:blipFill>
        </p:spPr>
      </p:sp>
      <p:grpSp>
        <p:nvGrpSpPr>
          <p:cNvPr name="Group 3" id="3"/>
          <p:cNvGrpSpPr/>
          <p:nvPr/>
        </p:nvGrpSpPr>
        <p:grpSpPr>
          <a:xfrm rot="0">
            <a:off x="1465981" y="4666400"/>
            <a:ext cx="1884066" cy="123256"/>
            <a:chOff x="0" y="0"/>
            <a:chExt cx="628781" cy="41135"/>
          </a:xfrm>
        </p:grpSpPr>
        <p:sp>
          <p:nvSpPr>
            <p:cNvPr name="Freeform 4" id="4"/>
            <p:cNvSpPr/>
            <p:nvPr/>
          </p:nvSpPr>
          <p:spPr>
            <a:xfrm flipH="false" flipV="false" rot="0">
              <a:off x="0" y="0"/>
              <a:ext cx="628781" cy="41135"/>
            </a:xfrm>
            <a:custGeom>
              <a:avLst/>
              <a:gdLst/>
              <a:ahLst/>
              <a:cxnLst/>
              <a:rect r="r" b="b" t="t" l="l"/>
              <a:pathLst>
                <a:path h="41135" w="628781">
                  <a:moveTo>
                    <a:pt x="0" y="0"/>
                  </a:moveTo>
                  <a:lnTo>
                    <a:pt x="628781" y="0"/>
                  </a:lnTo>
                  <a:lnTo>
                    <a:pt x="628781" y="41135"/>
                  </a:lnTo>
                  <a:lnTo>
                    <a:pt x="0" y="41135"/>
                  </a:lnTo>
                  <a:close/>
                </a:path>
              </a:pathLst>
            </a:custGeom>
            <a:solidFill>
              <a:srgbClr val="EA766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88240" y="7622121"/>
            <a:ext cx="2725920" cy="775198"/>
          </a:xfrm>
          <a:custGeom>
            <a:avLst/>
            <a:gdLst/>
            <a:ahLst/>
            <a:cxnLst/>
            <a:rect r="r" b="b" t="t" l="l"/>
            <a:pathLst>
              <a:path h="775198" w="2725920">
                <a:moveTo>
                  <a:pt x="0" y="0"/>
                </a:moveTo>
                <a:lnTo>
                  <a:pt x="2725920" y="0"/>
                </a:lnTo>
                <a:lnTo>
                  <a:pt x="2725920" y="775198"/>
                </a:lnTo>
                <a:lnTo>
                  <a:pt x="0" y="775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770939" y="2775694"/>
            <a:ext cx="10517061" cy="6482606"/>
          </a:xfrm>
          <a:custGeom>
            <a:avLst/>
            <a:gdLst/>
            <a:ahLst/>
            <a:cxnLst/>
            <a:rect r="r" b="b" t="t" l="l"/>
            <a:pathLst>
              <a:path h="6482606" w="10517061">
                <a:moveTo>
                  <a:pt x="0" y="0"/>
                </a:moveTo>
                <a:lnTo>
                  <a:pt x="10517061" y="0"/>
                </a:lnTo>
                <a:lnTo>
                  <a:pt x="10517061" y="6482606"/>
                </a:lnTo>
                <a:lnTo>
                  <a:pt x="0" y="6482606"/>
                </a:lnTo>
                <a:lnTo>
                  <a:pt x="0" y="0"/>
                </a:lnTo>
                <a:close/>
              </a:path>
            </a:pathLst>
          </a:custGeom>
          <a:blipFill>
            <a:blip r:embed="rId5"/>
            <a:stretch>
              <a:fillRect l="0" t="0" r="0" b="-26948"/>
            </a:stretch>
          </a:blipFill>
        </p:spPr>
      </p:sp>
      <p:sp>
        <p:nvSpPr>
          <p:cNvPr name="Freeform 8" id="8"/>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465981" y="1416902"/>
            <a:ext cx="6979882" cy="2972426"/>
          </a:xfrm>
          <a:prstGeom prst="rect">
            <a:avLst/>
          </a:prstGeom>
        </p:spPr>
        <p:txBody>
          <a:bodyPr anchor="t" rtlCol="false" tIns="0" lIns="0" bIns="0" rIns="0">
            <a:spAutoFit/>
          </a:bodyPr>
          <a:lstStyle/>
          <a:p>
            <a:pPr>
              <a:lnSpc>
                <a:spcPts val="7840"/>
              </a:lnSpc>
              <a:spcBef>
                <a:spcPct val="0"/>
              </a:spcBef>
            </a:pPr>
            <a:r>
              <a:rPr lang="en-US" sz="5600" spc="-436">
                <a:solidFill>
                  <a:srgbClr val="D1655C"/>
                </a:solidFill>
                <a:latin typeface="Now Bold"/>
              </a:rPr>
              <a:t>Promosi Oleh-Oleh atau UMKM Lokal Jogja</a:t>
            </a:r>
          </a:p>
        </p:txBody>
      </p:sp>
      <p:sp>
        <p:nvSpPr>
          <p:cNvPr name="TextBox 10" id="10"/>
          <p:cNvSpPr txBox="true"/>
          <p:nvPr/>
        </p:nvSpPr>
        <p:spPr>
          <a:xfrm rot="0">
            <a:off x="1465981" y="5290067"/>
            <a:ext cx="6155174" cy="930402"/>
          </a:xfrm>
          <a:prstGeom prst="rect">
            <a:avLst/>
          </a:prstGeom>
        </p:spPr>
        <p:txBody>
          <a:bodyPr anchor="t" rtlCol="false" tIns="0" lIns="0" bIns="0" rIns="0">
            <a:spAutoFit/>
          </a:bodyPr>
          <a:lstStyle/>
          <a:p>
            <a:pPr algn="just">
              <a:lnSpc>
                <a:spcPts val="2484"/>
              </a:lnSpc>
            </a:pPr>
            <a:r>
              <a:rPr lang="en-US" sz="1800">
                <a:solidFill>
                  <a:srgbClr val="545454"/>
                </a:solidFill>
                <a:latin typeface="Now"/>
              </a:rPr>
              <a:t>Memperkenalkan Oleh-Oleh Jogja dan membuat para wisatawan luar mengetahui UMKM apa saja yang ada di jogja</a:t>
            </a:r>
          </a:p>
        </p:txBody>
      </p:sp>
      <p:sp>
        <p:nvSpPr>
          <p:cNvPr name="TextBox 11" id="11"/>
          <p:cNvSpPr txBox="true"/>
          <p:nvPr/>
        </p:nvSpPr>
        <p:spPr>
          <a:xfrm rot="0">
            <a:off x="1465981" y="7832555"/>
            <a:ext cx="2844069" cy="325755"/>
          </a:xfrm>
          <a:prstGeom prst="rect">
            <a:avLst/>
          </a:prstGeom>
        </p:spPr>
        <p:txBody>
          <a:bodyPr anchor="t" rtlCol="false" tIns="0" lIns="0" bIns="0" rIns="0">
            <a:spAutoFit/>
          </a:bodyPr>
          <a:lstStyle/>
          <a:p>
            <a:pPr algn="ctr">
              <a:lnSpc>
                <a:spcPts val="2760"/>
              </a:lnSpc>
            </a:pPr>
            <a:r>
              <a:rPr lang="en-US" sz="2000">
                <a:solidFill>
                  <a:srgbClr val="FFFFFF"/>
                </a:solidFill>
                <a:latin typeface="Now Medium"/>
              </a:rPr>
              <a:t>Kelompok Macro</a:t>
            </a:r>
          </a:p>
        </p:txBody>
      </p:sp>
      <p:sp>
        <p:nvSpPr>
          <p:cNvPr name="AutoShape 12" id="12"/>
          <p:cNvSpPr/>
          <p:nvPr/>
        </p:nvSpPr>
        <p:spPr>
          <a:xfrm>
            <a:off x="8445863" y="836690"/>
            <a:ext cx="664535" cy="0"/>
          </a:xfrm>
          <a:prstGeom prst="line">
            <a:avLst/>
          </a:prstGeom>
          <a:ln cap="flat" w="19050">
            <a:solidFill>
              <a:srgbClr val="D1655C"/>
            </a:solidFill>
            <a:prstDash val="solid"/>
            <a:headEnd type="none" len="sm" w="sm"/>
            <a:tailEnd type="none" len="sm" w="sm"/>
          </a:ln>
        </p:spPr>
      </p:sp>
      <p:sp>
        <p:nvSpPr>
          <p:cNvPr name="TextBox 13" id="13"/>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14" id="14"/>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Tentang</a:t>
            </a:r>
          </a:p>
        </p:txBody>
      </p:sp>
      <p:sp>
        <p:nvSpPr>
          <p:cNvPr name="TextBox 15" id="15"/>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Beranda</a:t>
            </a:r>
          </a:p>
        </p:txBody>
      </p:sp>
      <p:sp>
        <p:nvSpPr>
          <p:cNvPr name="TextBox 16" id="16"/>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7" id="17"/>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Solusi</a:t>
            </a:r>
          </a:p>
        </p:txBody>
      </p:sp>
      <p:sp>
        <p:nvSpPr>
          <p:cNvPr name="TextBox 18" id="18"/>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Target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4999"/>
            </a:blip>
            <a:stretch>
              <a:fillRect l="0" t="0" r="0" b="-23111"/>
            </a:stretch>
          </a:blipFill>
        </p:spPr>
      </p:sp>
      <p:sp>
        <p:nvSpPr>
          <p:cNvPr name="Freeform 3" id="3"/>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16200417" y="846215"/>
            <a:ext cx="664535" cy="0"/>
          </a:xfrm>
          <a:prstGeom prst="line">
            <a:avLst/>
          </a:prstGeom>
          <a:ln cap="flat" w="19050">
            <a:solidFill>
              <a:srgbClr val="D1655C"/>
            </a:solidFill>
            <a:prstDash val="solid"/>
            <a:headEnd type="none" len="sm" w="sm"/>
            <a:tailEnd type="none" len="sm" w="sm"/>
          </a:ln>
        </p:spPr>
      </p:sp>
      <p:sp>
        <p:nvSpPr>
          <p:cNvPr name="Freeform 6" id="6"/>
          <p:cNvSpPr/>
          <p:nvPr/>
        </p:nvSpPr>
        <p:spPr>
          <a:xfrm flipH="false" flipV="false" rot="0">
            <a:off x="10390729" y="2452555"/>
            <a:ext cx="5952563" cy="6550276"/>
          </a:xfrm>
          <a:custGeom>
            <a:avLst/>
            <a:gdLst/>
            <a:ahLst/>
            <a:cxnLst/>
            <a:rect r="r" b="b" t="t" l="l"/>
            <a:pathLst>
              <a:path h="6550276" w="5952563">
                <a:moveTo>
                  <a:pt x="0" y="0"/>
                </a:moveTo>
                <a:lnTo>
                  <a:pt x="5952563" y="0"/>
                </a:lnTo>
                <a:lnTo>
                  <a:pt x="5952563" y="6550276"/>
                </a:lnTo>
                <a:lnTo>
                  <a:pt x="0" y="6550276"/>
                </a:lnTo>
                <a:lnTo>
                  <a:pt x="0" y="0"/>
                </a:lnTo>
                <a:close/>
              </a:path>
            </a:pathLst>
          </a:custGeom>
          <a:blipFill>
            <a:blip r:embed="rId7"/>
            <a:stretch>
              <a:fillRect l="0" t="0" r="0" b="0"/>
            </a:stretch>
          </a:blipFill>
        </p:spPr>
      </p:sp>
      <p:sp>
        <p:nvSpPr>
          <p:cNvPr name="TextBox 7" id="7"/>
          <p:cNvSpPr txBox="true"/>
          <p:nvPr/>
        </p:nvSpPr>
        <p:spPr>
          <a:xfrm rot="0">
            <a:off x="1372493" y="1910710"/>
            <a:ext cx="9479242" cy="1220216"/>
          </a:xfrm>
          <a:prstGeom prst="rect">
            <a:avLst/>
          </a:prstGeom>
        </p:spPr>
        <p:txBody>
          <a:bodyPr anchor="t" rtlCol="false" tIns="0" lIns="0" bIns="0" rIns="0">
            <a:spAutoFit/>
          </a:bodyPr>
          <a:lstStyle/>
          <a:p>
            <a:pPr>
              <a:lnSpc>
                <a:spcPts val="9151"/>
              </a:lnSpc>
            </a:pPr>
            <a:r>
              <a:rPr lang="en-US" sz="8799" spc="-686">
                <a:solidFill>
                  <a:srgbClr val="D1655C"/>
                </a:solidFill>
                <a:latin typeface="Now Bold"/>
              </a:rPr>
              <a:t>Stakeholder 1</a:t>
            </a:r>
          </a:p>
        </p:txBody>
      </p:sp>
      <p:sp>
        <p:nvSpPr>
          <p:cNvPr name="TextBox 8" id="8"/>
          <p:cNvSpPr txBox="true"/>
          <p:nvPr/>
        </p:nvSpPr>
        <p:spPr>
          <a:xfrm rot="0">
            <a:off x="1488240" y="3561770"/>
            <a:ext cx="8464781" cy="5441061"/>
          </a:xfrm>
          <a:prstGeom prst="rect">
            <a:avLst/>
          </a:prstGeom>
        </p:spPr>
        <p:txBody>
          <a:bodyPr anchor="t" rtlCol="false" tIns="0" lIns="0" bIns="0" rIns="0">
            <a:spAutoFit/>
          </a:bodyPr>
          <a:lstStyle/>
          <a:p>
            <a:pPr algn="just" marL="518158" indent="-259079" lvl="1">
              <a:lnSpc>
                <a:spcPts val="3311"/>
              </a:lnSpc>
              <a:buFont typeface="Arial"/>
              <a:buChar char="•"/>
            </a:pPr>
            <a:r>
              <a:rPr lang="en-US" sz="2399">
                <a:solidFill>
                  <a:srgbClr val="545454"/>
                </a:solidFill>
                <a:latin typeface="Now"/>
              </a:rPr>
              <a:t>Background : Wisatawan yang mengunjungi suatu destinasi pariwisata di jogja yang ingin merasakan oleh-oleh khas jogja dan memiliki minat untuk membeli oleh-oleh sebagai kenang-kenangan.</a:t>
            </a:r>
          </a:p>
          <a:p>
            <a:pPr algn="just" marL="518158" indent="-259079" lvl="1">
              <a:lnSpc>
                <a:spcPts val="3311"/>
              </a:lnSpc>
              <a:buFont typeface="Arial"/>
              <a:buChar char="•"/>
            </a:pPr>
            <a:r>
              <a:rPr lang="en-US" sz="2399">
                <a:solidFill>
                  <a:srgbClr val="545454"/>
                </a:solidFill>
                <a:latin typeface="Now"/>
              </a:rPr>
              <a:t>Frustation : Sulit mendapatkan informasi yang spesifik dan up to date mengenai tempat oleh-oleh atau UMKM yang ingin dikunjunginya di Jogja. </a:t>
            </a:r>
          </a:p>
          <a:p>
            <a:pPr algn="just" marL="518158" indent="-259079" lvl="1">
              <a:lnSpc>
                <a:spcPts val="3311"/>
              </a:lnSpc>
              <a:buFont typeface="Arial"/>
              <a:buChar char="•"/>
            </a:pPr>
            <a:r>
              <a:rPr lang="en-US" sz="2399">
                <a:solidFill>
                  <a:srgbClr val="545454"/>
                </a:solidFill>
                <a:latin typeface="Now"/>
              </a:rPr>
              <a:t>Goals: </a:t>
            </a:r>
          </a:p>
          <a:p>
            <a:pPr algn="just" marL="1036317" indent="-345439" lvl="2">
              <a:lnSpc>
                <a:spcPts val="3311"/>
              </a:lnSpc>
              <a:buFont typeface="Arial"/>
              <a:buChar char="⚬"/>
            </a:pPr>
            <a:r>
              <a:rPr lang="en-US" sz="2399">
                <a:solidFill>
                  <a:srgbClr val="545454"/>
                </a:solidFill>
                <a:latin typeface="Now"/>
              </a:rPr>
              <a:t>Mendapatkan informasi dari suatu website mengenai tempat wisat/kuliner yang ingin dikunjungi.</a:t>
            </a:r>
          </a:p>
          <a:p>
            <a:pPr algn="just" marL="1036317" indent="-345439" lvl="2">
              <a:lnSpc>
                <a:spcPts val="3311"/>
              </a:lnSpc>
              <a:buFont typeface="Arial"/>
              <a:buChar char="⚬"/>
            </a:pPr>
            <a:r>
              <a:rPr lang="en-US" sz="2399">
                <a:solidFill>
                  <a:srgbClr val="545454"/>
                </a:solidFill>
                <a:latin typeface="Now"/>
              </a:rPr>
              <a:t>Mendapat pengalaman dalam merasakan oleh-oleh/UMKM Lokal khas Jogja.</a:t>
            </a:r>
          </a:p>
        </p:txBody>
      </p:sp>
      <p:sp>
        <p:nvSpPr>
          <p:cNvPr name="TextBox 9" id="9"/>
          <p:cNvSpPr txBox="true"/>
          <p:nvPr/>
        </p:nvSpPr>
        <p:spPr>
          <a:xfrm rot="0">
            <a:off x="1488240" y="3099175"/>
            <a:ext cx="4772743" cy="325755"/>
          </a:xfrm>
          <a:prstGeom prst="rect">
            <a:avLst/>
          </a:prstGeom>
        </p:spPr>
        <p:txBody>
          <a:bodyPr anchor="t" rtlCol="false" tIns="0" lIns="0" bIns="0" rIns="0">
            <a:spAutoFit/>
          </a:bodyPr>
          <a:lstStyle/>
          <a:p>
            <a:pPr>
              <a:lnSpc>
                <a:spcPts val="2760"/>
              </a:lnSpc>
            </a:pPr>
            <a:r>
              <a:rPr lang="en-US" sz="2000">
                <a:solidFill>
                  <a:srgbClr val="545454"/>
                </a:solidFill>
                <a:latin typeface="Now Bold"/>
              </a:rPr>
              <a:t>WISATAWAN</a:t>
            </a:r>
          </a:p>
        </p:txBody>
      </p:sp>
      <p:sp>
        <p:nvSpPr>
          <p:cNvPr name="AutoShape 10" id="10"/>
          <p:cNvSpPr/>
          <p:nvPr/>
        </p:nvSpPr>
        <p:spPr>
          <a:xfrm>
            <a:off x="16200417" y="846215"/>
            <a:ext cx="664535" cy="0"/>
          </a:xfrm>
          <a:prstGeom prst="line">
            <a:avLst/>
          </a:prstGeom>
          <a:ln cap="flat" w="19050">
            <a:solidFill>
              <a:srgbClr val="D1655C"/>
            </a:solidFill>
            <a:prstDash val="solid"/>
            <a:headEnd type="none" len="sm" w="sm"/>
            <a:tailEnd type="none" len="sm" w="sm"/>
          </a:ln>
        </p:spPr>
      </p:sp>
      <p:sp>
        <p:nvSpPr>
          <p:cNvPr name="TextBox 11" id="11"/>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12" id="12"/>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Tentang</a:t>
            </a:r>
          </a:p>
        </p:txBody>
      </p:sp>
      <p:sp>
        <p:nvSpPr>
          <p:cNvPr name="TextBox 13" id="13"/>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Beranda</a:t>
            </a:r>
          </a:p>
        </p:txBody>
      </p:sp>
      <p:sp>
        <p:nvSpPr>
          <p:cNvPr name="TextBox 14" id="14"/>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5" id="15"/>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Solusi</a:t>
            </a:r>
          </a:p>
        </p:txBody>
      </p:sp>
      <p:sp>
        <p:nvSpPr>
          <p:cNvPr name="TextBox 16" id="16"/>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Target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4999"/>
            </a:blip>
            <a:stretch>
              <a:fillRect l="0" t="0" r="0" b="-23111"/>
            </a:stretch>
          </a:blipFill>
        </p:spPr>
      </p:sp>
      <p:sp>
        <p:nvSpPr>
          <p:cNvPr name="Freeform 3" id="3"/>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16200417" y="846215"/>
            <a:ext cx="664535" cy="0"/>
          </a:xfrm>
          <a:prstGeom prst="line">
            <a:avLst/>
          </a:prstGeom>
          <a:ln cap="flat" w="19050">
            <a:solidFill>
              <a:srgbClr val="D1655C"/>
            </a:solidFill>
            <a:prstDash val="solid"/>
            <a:headEnd type="none" len="sm" w="sm"/>
            <a:tailEnd type="none" len="sm" w="sm"/>
          </a:ln>
        </p:spPr>
      </p:sp>
      <p:sp>
        <p:nvSpPr>
          <p:cNvPr name="Freeform 6" id="6"/>
          <p:cNvSpPr/>
          <p:nvPr/>
        </p:nvSpPr>
        <p:spPr>
          <a:xfrm flipH="false" flipV="false" rot="0">
            <a:off x="11417995" y="1947344"/>
            <a:ext cx="4008902" cy="7079739"/>
          </a:xfrm>
          <a:custGeom>
            <a:avLst/>
            <a:gdLst/>
            <a:ahLst/>
            <a:cxnLst/>
            <a:rect r="r" b="b" t="t" l="l"/>
            <a:pathLst>
              <a:path h="7079739" w="4008902">
                <a:moveTo>
                  <a:pt x="0" y="0"/>
                </a:moveTo>
                <a:lnTo>
                  <a:pt x="4008902" y="0"/>
                </a:lnTo>
                <a:lnTo>
                  <a:pt x="4008902" y="7079739"/>
                </a:lnTo>
                <a:lnTo>
                  <a:pt x="0" y="7079739"/>
                </a:lnTo>
                <a:lnTo>
                  <a:pt x="0" y="0"/>
                </a:lnTo>
                <a:close/>
              </a:path>
            </a:pathLst>
          </a:custGeom>
          <a:blipFill>
            <a:blip r:embed="rId7"/>
            <a:stretch>
              <a:fillRect l="0" t="0" r="0" b="0"/>
            </a:stretch>
          </a:blipFill>
        </p:spPr>
      </p:sp>
      <p:sp>
        <p:nvSpPr>
          <p:cNvPr name="TextBox 7" id="7"/>
          <p:cNvSpPr txBox="true"/>
          <p:nvPr/>
        </p:nvSpPr>
        <p:spPr>
          <a:xfrm rot="0">
            <a:off x="1372493" y="1910710"/>
            <a:ext cx="9479242" cy="1220216"/>
          </a:xfrm>
          <a:prstGeom prst="rect">
            <a:avLst/>
          </a:prstGeom>
        </p:spPr>
        <p:txBody>
          <a:bodyPr anchor="t" rtlCol="false" tIns="0" lIns="0" bIns="0" rIns="0">
            <a:spAutoFit/>
          </a:bodyPr>
          <a:lstStyle/>
          <a:p>
            <a:pPr>
              <a:lnSpc>
                <a:spcPts val="9151"/>
              </a:lnSpc>
            </a:pPr>
            <a:r>
              <a:rPr lang="en-US" sz="8799" spc="-686">
                <a:solidFill>
                  <a:srgbClr val="D1655C"/>
                </a:solidFill>
                <a:latin typeface="Now Bold"/>
              </a:rPr>
              <a:t>Stakeholder 2</a:t>
            </a:r>
          </a:p>
        </p:txBody>
      </p:sp>
      <p:sp>
        <p:nvSpPr>
          <p:cNvPr name="TextBox 8" id="8"/>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9" id="9"/>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Tentang</a:t>
            </a:r>
          </a:p>
        </p:txBody>
      </p:sp>
      <p:sp>
        <p:nvSpPr>
          <p:cNvPr name="TextBox 10" id="10"/>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Beranda</a:t>
            </a:r>
          </a:p>
        </p:txBody>
      </p:sp>
      <p:sp>
        <p:nvSpPr>
          <p:cNvPr name="TextBox 11" id="11"/>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2" id="12"/>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Solusi</a:t>
            </a:r>
          </a:p>
        </p:txBody>
      </p:sp>
      <p:sp>
        <p:nvSpPr>
          <p:cNvPr name="TextBox 13" id="13"/>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Target</a:t>
            </a:r>
          </a:p>
        </p:txBody>
      </p:sp>
      <p:sp>
        <p:nvSpPr>
          <p:cNvPr name="TextBox 14" id="14"/>
          <p:cNvSpPr txBox="true"/>
          <p:nvPr/>
        </p:nvSpPr>
        <p:spPr>
          <a:xfrm rot="0">
            <a:off x="1488240" y="3561770"/>
            <a:ext cx="8464781" cy="5021961"/>
          </a:xfrm>
          <a:prstGeom prst="rect">
            <a:avLst/>
          </a:prstGeom>
        </p:spPr>
        <p:txBody>
          <a:bodyPr anchor="t" rtlCol="false" tIns="0" lIns="0" bIns="0" rIns="0">
            <a:spAutoFit/>
          </a:bodyPr>
          <a:lstStyle/>
          <a:p>
            <a:pPr algn="just" marL="518158" indent="-259079" lvl="1">
              <a:lnSpc>
                <a:spcPts val="3311"/>
              </a:lnSpc>
              <a:buFont typeface="Arial"/>
              <a:buChar char="•"/>
            </a:pPr>
            <a:r>
              <a:rPr lang="en-US" sz="2399">
                <a:solidFill>
                  <a:srgbClr val="545454"/>
                </a:solidFill>
                <a:latin typeface="Now"/>
              </a:rPr>
              <a:t>Background : Individu yang memiliki kegiatan usaha di tingkat lokal atau regional.</a:t>
            </a:r>
          </a:p>
          <a:p>
            <a:pPr algn="just" marL="518158" indent="-259079" lvl="1">
              <a:lnSpc>
                <a:spcPts val="3311"/>
              </a:lnSpc>
              <a:buFont typeface="Arial"/>
              <a:buChar char="•"/>
            </a:pPr>
            <a:r>
              <a:rPr lang="en-US" sz="2399">
                <a:solidFill>
                  <a:srgbClr val="545454"/>
                </a:solidFill>
                <a:latin typeface="Now"/>
              </a:rPr>
              <a:t>Frustation : Memiliki ketidakpuasan terhadap usaha yang ada dan ingin mempromosikan agar semakin berkembang. </a:t>
            </a:r>
          </a:p>
          <a:p>
            <a:pPr algn="just" marL="518158" indent="-259079" lvl="1">
              <a:lnSpc>
                <a:spcPts val="3311"/>
              </a:lnSpc>
              <a:buFont typeface="Arial"/>
              <a:buChar char="•"/>
            </a:pPr>
            <a:r>
              <a:rPr lang="en-US" sz="2399">
                <a:solidFill>
                  <a:srgbClr val="545454"/>
                </a:solidFill>
                <a:latin typeface="Now"/>
              </a:rPr>
              <a:t>Goals : </a:t>
            </a:r>
          </a:p>
          <a:p>
            <a:pPr algn="just" marL="1036317" indent="-345439" lvl="2">
              <a:lnSpc>
                <a:spcPts val="3311"/>
              </a:lnSpc>
              <a:buFont typeface="Arial"/>
              <a:buChar char="⚬"/>
            </a:pPr>
            <a:r>
              <a:rPr lang="en-US" sz="2399">
                <a:solidFill>
                  <a:srgbClr val="545454"/>
                </a:solidFill>
                <a:latin typeface="Now"/>
              </a:rPr>
              <a:t>Pengusaha lokal memiliki kesempatan untuk mempromosikan usaha mereka.</a:t>
            </a:r>
          </a:p>
          <a:p>
            <a:pPr algn="just" marL="1036317" indent="-345439" lvl="2">
              <a:lnSpc>
                <a:spcPts val="3311"/>
              </a:lnSpc>
              <a:buFont typeface="Arial"/>
              <a:buChar char="⚬"/>
            </a:pPr>
            <a:r>
              <a:rPr lang="en-US" sz="2399">
                <a:solidFill>
                  <a:srgbClr val="545454"/>
                </a:solidFill>
                <a:latin typeface="Now"/>
              </a:rPr>
              <a:t>Pengusaha lokal dapat mendukung pertumbuhan ekonomi lokal, menciptakan lapangan kerja, dan menjaga keberlanjutan UMKM Lokal serta budaya daerah. </a:t>
            </a:r>
          </a:p>
        </p:txBody>
      </p:sp>
      <p:sp>
        <p:nvSpPr>
          <p:cNvPr name="TextBox 15" id="15"/>
          <p:cNvSpPr txBox="true"/>
          <p:nvPr/>
        </p:nvSpPr>
        <p:spPr>
          <a:xfrm rot="0">
            <a:off x="1488240" y="3099175"/>
            <a:ext cx="4772743" cy="325755"/>
          </a:xfrm>
          <a:prstGeom prst="rect">
            <a:avLst/>
          </a:prstGeom>
        </p:spPr>
        <p:txBody>
          <a:bodyPr anchor="t" rtlCol="false" tIns="0" lIns="0" bIns="0" rIns="0">
            <a:spAutoFit/>
          </a:bodyPr>
          <a:lstStyle/>
          <a:p>
            <a:pPr>
              <a:lnSpc>
                <a:spcPts val="2760"/>
              </a:lnSpc>
            </a:pPr>
            <a:r>
              <a:rPr lang="en-US" sz="2000">
                <a:solidFill>
                  <a:srgbClr val="545454"/>
                </a:solidFill>
                <a:latin typeface="Now Bold"/>
              </a:rPr>
              <a:t>PENGUSAHA LOKAL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alphaModFix amt="44999"/>
            </a:blip>
            <a:stretch>
              <a:fillRect l="0" t="0" r="0" b="-23111"/>
            </a:stretch>
          </a:blipFill>
        </p:spPr>
      </p:sp>
      <p:sp>
        <p:nvSpPr>
          <p:cNvPr name="Freeform 3" id="3"/>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25066" y="2828419"/>
            <a:ext cx="3752019" cy="3646625"/>
          </a:xfrm>
          <a:custGeom>
            <a:avLst/>
            <a:gdLst/>
            <a:ahLst/>
            <a:cxnLst/>
            <a:rect r="r" b="b" t="t" l="l"/>
            <a:pathLst>
              <a:path h="3646625" w="3752019">
                <a:moveTo>
                  <a:pt x="0" y="0"/>
                </a:moveTo>
                <a:lnTo>
                  <a:pt x="3752019" y="0"/>
                </a:lnTo>
                <a:lnTo>
                  <a:pt x="3752019" y="3646625"/>
                </a:lnTo>
                <a:lnTo>
                  <a:pt x="0" y="3646625"/>
                </a:lnTo>
                <a:lnTo>
                  <a:pt x="0" y="0"/>
                </a:lnTo>
                <a:close/>
              </a:path>
            </a:pathLst>
          </a:custGeom>
          <a:blipFill>
            <a:blip r:embed="rId7"/>
            <a:stretch>
              <a:fillRect l="0" t="0" r="0" b="0"/>
            </a:stretch>
          </a:blipFill>
        </p:spPr>
      </p:sp>
      <p:sp>
        <p:nvSpPr>
          <p:cNvPr name="TextBox 6" id="6"/>
          <p:cNvSpPr txBox="true"/>
          <p:nvPr/>
        </p:nvSpPr>
        <p:spPr>
          <a:xfrm rot="0">
            <a:off x="1925066" y="6783129"/>
            <a:ext cx="3082186" cy="615940"/>
          </a:xfrm>
          <a:prstGeom prst="rect">
            <a:avLst/>
          </a:prstGeom>
        </p:spPr>
        <p:txBody>
          <a:bodyPr anchor="t" rtlCol="false" tIns="0" lIns="0" bIns="0" rIns="0">
            <a:spAutoFit/>
          </a:bodyPr>
          <a:lstStyle/>
          <a:p>
            <a:pPr>
              <a:lnSpc>
                <a:spcPts val="4900"/>
              </a:lnSpc>
              <a:spcBef>
                <a:spcPct val="0"/>
              </a:spcBef>
            </a:pPr>
            <a:r>
              <a:rPr lang="en-US" sz="3500" spc="-273">
                <a:solidFill>
                  <a:srgbClr val="D1655C"/>
                </a:solidFill>
                <a:latin typeface="Now Bold"/>
              </a:rPr>
              <a:t>BUDI WIBOWO</a:t>
            </a:r>
          </a:p>
        </p:txBody>
      </p:sp>
      <p:sp>
        <p:nvSpPr>
          <p:cNvPr name="TextBox 7" id="7"/>
          <p:cNvSpPr txBox="true"/>
          <p:nvPr/>
        </p:nvSpPr>
        <p:spPr>
          <a:xfrm rot="0">
            <a:off x="1760801" y="1370571"/>
            <a:ext cx="3082186" cy="615940"/>
          </a:xfrm>
          <a:prstGeom prst="rect">
            <a:avLst/>
          </a:prstGeom>
        </p:spPr>
        <p:txBody>
          <a:bodyPr anchor="t" rtlCol="false" tIns="0" lIns="0" bIns="0" rIns="0">
            <a:spAutoFit/>
          </a:bodyPr>
          <a:lstStyle/>
          <a:p>
            <a:pPr>
              <a:lnSpc>
                <a:spcPts val="4900"/>
              </a:lnSpc>
              <a:spcBef>
                <a:spcPct val="0"/>
              </a:spcBef>
            </a:pPr>
            <a:r>
              <a:rPr lang="en-US" sz="3500" spc="-273">
                <a:solidFill>
                  <a:srgbClr val="D1655C"/>
                </a:solidFill>
                <a:latin typeface="Now Bold"/>
              </a:rPr>
              <a:t>USER PERSONA</a:t>
            </a:r>
          </a:p>
        </p:txBody>
      </p:sp>
      <p:sp>
        <p:nvSpPr>
          <p:cNvPr name="TextBox 8" id="8"/>
          <p:cNvSpPr txBox="true"/>
          <p:nvPr/>
        </p:nvSpPr>
        <p:spPr>
          <a:xfrm rot="0">
            <a:off x="6322190" y="3263119"/>
            <a:ext cx="10937110" cy="1559052"/>
          </a:xfrm>
          <a:prstGeom prst="rect">
            <a:avLst/>
          </a:prstGeom>
        </p:spPr>
        <p:txBody>
          <a:bodyPr anchor="t" rtlCol="false" tIns="0" lIns="0" bIns="0" rIns="0">
            <a:spAutoFit/>
          </a:bodyPr>
          <a:lstStyle/>
          <a:p>
            <a:pPr algn="just" marL="388622" indent="-194311" lvl="1">
              <a:lnSpc>
                <a:spcPts val="2484"/>
              </a:lnSpc>
              <a:buFont typeface="Arial"/>
              <a:buChar char="•"/>
            </a:pPr>
            <a:r>
              <a:rPr lang="en-US" sz="1800">
                <a:solidFill>
                  <a:srgbClr val="545454"/>
                </a:solidFill>
                <a:latin typeface="Now"/>
              </a:rPr>
              <a:t>Sebuah website sederhana yang dapat digunakan untuk mempromosikan kedai kopi, menyajikan menu, dan berbagi cerita tentang produk lokal yang dijual.</a:t>
            </a:r>
          </a:p>
          <a:p>
            <a:pPr algn="just" marL="388622" indent="-194311" lvl="1">
              <a:lnSpc>
                <a:spcPts val="2484"/>
              </a:lnSpc>
              <a:buFont typeface="Arial"/>
              <a:buChar char="•"/>
            </a:pPr>
            <a:r>
              <a:rPr lang="en-US" sz="1800">
                <a:solidFill>
                  <a:srgbClr val="545454"/>
                </a:solidFill>
                <a:latin typeface="Now"/>
              </a:rPr>
              <a:t>panduan langkah demi langkah yang mudah dipahami untuk mengelola website dan media sosial. </a:t>
            </a:r>
          </a:p>
          <a:p>
            <a:pPr algn="just" marL="388622" indent="-194311" lvl="1">
              <a:lnSpc>
                <a:spcPts val="2484"/>
              </a:lnSpc>
              <a:buFont typeface="Arial"/>
              <a:buChar char="•"/>
            </a:pPr>
            <a:r>
              <a:rPr lang="en-US" sz="1800">
                <a:solidFill>
                  <a:srgbClr val="545454"/>
                </a:solidFill>
                <a:latin typeface="Now"/>
              </a:rPr>
              <a:t>Solusi yang terjangkau yang tidak memerlukan biaya tambahan yang tinggi.</a:t>
            </a:r>
          </a:p>
        </p:txBody>
      </p:sp>
      <p:sp>
        <p:nvSpPr>
          <p:cNvPr name="TextBox 9" id="9"/>
          <p:cNvSpPr txBox="true"/>
          <p:nvPr/>
        </p:nvSpPr>
        <p:spPr>
          <a:xfrm rot="0">
            <a:off x="6322190" y="1773791"/>
            <a:ext cx="10937110" cy="930402"/>
          </a:xfrm>
          <a:prstGeom prst="rect">
            <a:avLst/>
          </a:prstGeom>
        </p:spPr>
        <p:txBody>
          <a:bodyPr anchor="t" rtlCol="false" tIns="0" lIns="0" bIns="0" rIns="0">
            <a:spAutoFit/>
          </a:bodyPr>
          <a:lstStyle/>
          <a:p>
            <a:pPr algn="just" marL="388622" indent="-194311" lvl="1">
              <a:lnSpc>
                <a:spcPts val="2484"/>
              </a:lnSpc>
              <a:buFont typeface="Arial"/>
              <a:buChar char="•"/>
            </a:pPr>
            <a:r>
              <a:rPr lang="en-US" sz="1800">
                <a:solidFill>
                  <a:srgbClr val="545454"/>
                </a:solidFill>
                <a:latin typeface="Now"/>
              </a:rPr>
              <a:t>Ekstrovert </a:t>
            </a:r>
          </a:p>
          <a:p>
            <a:pPr algn="just" marL="388622" indent="-194311" lvl="1">
              <a:lnSpc>
                <a:spcPts val="2484"/>
              </a:lnSpc>
              <a:buFont typeface="Arial"/>
              <a:buChar char="•"/>
            </a:pPr>
            <a:r>
              <a:rPr lang="en-US" sz="1800">
                <a:solidFill>
                  <a:srgbClr val="545454"/>
                </a:solidFill>
                <a:latin typeface="Now"/>
              </a:rPr>
              <a:t>Tekun Rajin </a:t>
            </a:r>
          </a:p>
          <a:p>
            <a:pPr algn="just" marL="388622" indent="-194311" lvl="1">
              <a:lnSpc>
                <a:spcPts val="2484"/>
              </a:lnSpc>
              <a:buFont typeface="Arial"/>
              <a:buChar char="•"/>
            </a:pPr>
            <a:r>
              <a:rPr lang="en-US" sz="1800">
                <a:solidFill>
                  <a:srgbClr val="545454"/>
                </a:solidFill>
                <a:latin typeface="Now"/>
              </a:rPr>
              <a:t>bekerja</a:t>
            </a:r>
          </a:p>
        </p:txBody>
      </p:sp>
      <p:sp>
        <p:nvSpPr>
          <p:cNvPr name="TextBox 10" id="10"/>
          <p:cNvSpPr txBox="true"/>
          <p:nvPr/>
        </p:nvSpPr>
        <p:spPr>
          <a:xfrm rot="0">
            <a:off x="1427029" y="7583141"/>
            <a:ext cx="4409233" cy="1873377"/>
          </a:xfrm>
          <a:prstGeom prst="rect">
            <a:avLst/>
          </a:prstGeom>
        </p:spPr>
        <p:txBody>
          <a:bodyPr anchor="t" rtlCol="false" tIns="0" lIns="0" bIns="0" rIns="0">
            <a:spAutoFit/>
          </a:bodyPr>
          <a:lstStyle/>
          <a:p>
            <a:pPr algn="just" marL="388622" indent="-194311" lvl="1">
              <a:lnSpc>
                <a:spcPts val="2484"/>
              </a:lnSpc>
              <a:buFont typeface="Arial"/>
              <a:buChar char="•"/>
            </a:pPr>
            <a:r>
              <a:rPr lang="en-US" sz="1800">
                <a:solidFill>
                  <a:srgbClr val="545454"/>
                </a:solidFill>
                <a:latin typeface="Now"/>
              </a:rPr>
              <a:t>Laki-Laki</a:t>
            </a:r>
          </a:p>
          <a:p>
            <a:pPr algn="just" marL="388622" indent="-194311" lvl="1">
              <a:lnSpc>
                <a:spcPts val="2484"/>
              </a:lnSpc>
              <a:buFont typeface="Arial"/>
              <a:buChar char="•"/>
            </a:pPr>
            <a:r>
              <a:rPr lang="en-US" sz="1800">
                <a:solidFill>
                  <a:srgbClr val="545454"/>
                </a:solidFill>
                <a:latin typeface="Now"/>
              </a:rPr>
              <a:t>Umur 35 Tahun</a:t>
            </a:r>
          </a:p>
          <a:p>
            <a:pPr algn="just" marL="388622" indent="-194311" lvl="1">
              <a:lnSpc>
                <a:spcPts val="2484"/>
              </a:lnSpc>
              <a:buFont typeface="Arial"/>
              <a:buChar char="•"/>
            </a:pPr>
            <a:r>
              <a:rPr lang="en-US" sz="1800">
                <a:solidFill>
                  <a:srgbClr val="545454"/>
                </a:solidFill>
                <a:latin typeface="Now"/>
              </a:rPr>
              <a:t>Pemilik kedai kopi lokal</a:t>
            </a:r>
          </a:p>
          <a:p>
            <a:pPr algn="just" marL="388622" indent="-194311" lvl="1">
              <a:lnSpc>
                <a:spcPts val="2484"/>
              </a:lnSpc>
              <a:buFont typeface="Arial"/>
              <a:buChar char="•"/>
            </a:pPr>
            <a:r>
              <a:rPr lang="en-US" sz="1800">
                <a:solidFill>
                  <a:srgbClr val="545454"/>
                </a:solidFill>
                <a:latin typeface="Now"/>
              </a:rPr>
              <a:t>Memiliki kedai kopi kecil yang terletak di pusat kota.</a:t>
            </a:r>
          </a:p>
          <a:p>
            <a:pPr algn="just">
              <a:lnSpc>
                <a:spcPts val="2484"/>
              </a:lnSpc>
            </a:pPr>
          </a:p>
        </p:txBody>
      </p:sp>
      <p:sp>
        <p:nvSpPr>
          <p:cNvPr name="TextBox 11" id="11"/>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2" id="12"/>
          <p:cNvSpPr txBox="true"/>
          <p:nvPr/>
        </p:nvSpPr>
        <p:spPr>
          <a:xfrm rot="0">
            <a:off x="6406773" y="2885167"/>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Bold"/>
              </a:rPr>
              <a:t>NEEDS</a:t>
            </a:r>
          </a:p>
        </p:txBody>
      </p:sp>
      <p:sp>
        <p:nvSpPr>
          <p:cNvPr name="TextBox 13" id="13"/>
          <p:cNvSpPr txBox="true"/>
          <p:nvPr/>
        </p:nvSpPr>
        <p:spPr>
          <a:xfrm rot="0">
            <a:off x="6406773" y="1414889"/>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Bold"/>
              </a:rPr>
              <a:t>PERSONALITY</a:t>
            </a:r>
          </a:p>
        </p:txBody>
      </p:sp>
      <p:sp>
        <p:nvSpPr>
          <p:cNvPr name="TextBox 14" id="14"/>
          <p:cNvSpPr txBox="true"/>
          <p:nvPr/>
        </p:nvSpPr>
        <p:spPr>
          <a:xfrm rot="0">
            <a:off x="6406773" y="4896920"/>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Bold"/>
              </a:rPr>
              <a:t>FRUSTATIONS </a:t>
            </a:r>
          </a:p>
        </p:txBody>
      </p:sp>
      <p:sp>
        <p:nvSpPr>
          <p:cNvPr name="TextBox 15" id="15"/>
          <p:cNvSpPr txBox="true"/>
          <p:nvPr/>
        </p:nvSpPr>
        <p:spPr>
          <a:xfrm rot="0">
            <a:off x="6406773" y="7309964"/>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Bold"/>
              </a:rPr>
              <a:t>GOALS</a:t>
            </a:r>
          </a:p>
        </p:txBody>
      </p:sp>
      <p:sp>
        <p:nvSpPr>
          <p:cNvPr name="TextBox 16" id="16"/>
          <p:cNvSpPr txBox="true"/>
          <p:nvPr/>
        </p:nvSpPr>
        <p:spPr>
          <a:xfrm rot="0">
            <a:off x="6322190" y="5255822"/>
            <a:ext cx="10937110" cy="1873377"/>
          </a:xfrm>
          <a:prstGeom prst="rect">
            <a:avLst/>
          </a:prstGeom>
        </p:spPr>
        <p:txBody>
          <a:bodyPr anchor="t" rtlCol="false" tIns="0" lIns="0" bIns="0" rIns="0">
            <a:spAutoFit/>
          </a:bodyPr>
          <a:lstStyle/>
          <a:p>
            <a:pPr algn="just" marL="388622" indent="-194311" lvl="1">
              <a:lnSpc>
                <a:spcPts val="2484"/>
              </a:lnSpc>
              <a:buFont typeface="Arial"/>
              <a:buChar char="•"/>
            </a:pPr>
            <a:r>
              <a:rPr lang="en-US" sz="1800">
                <a:solidFill>
                  <a:srgbClr val="545454"/>
                </a:solidFill>
                <a:latin typeface="Now"/>
              </a:rPr>
              <a:t>Budi ingin meningkatkan pendapatan dan mencapai pelanggan yang lebih luas dengan bantuan platform online. Ia juga ingin berkomunikasi dengan pelanggan potensial dan tetap terhubung dengan pelanggan setia.</a:t>
            </a:r>
          </a:p>
          <a:p>
            <a:pPr algn="just" marL="388622" indent="-194311" lvl="1">
              <a:lnSpc>
                <a:spcPts val="2484"/>
              </a:lnSpc>
              <a:buFont typeface="Arial"/>
              <a:buChar char="•"/>
            </a:pPr>
            <a:r>
              <a:rPr lang="en-US" sz="1800">
                <a:solidFill>
                  <a:srgbClr val="545454"/>
                </a:solidFill>
                <a:latin typeface="Now"/>
              </a:rPr>
              <a:t>Budi tidak memiliki pengetahuan teknis yang mendalam tentang pemasaran online atau pengelolaan website. Ia juga memiliki anggaran terbatas untuk investasi dalam teknologi dan pemasaran.</a:t>
            </a:r>
          </a:p>
        </p:txBody>
      </p:sp>
      <p:sp>
        <p:nvSpPr>
          <p:cNvPr name="TextBox 17" id="17"/>
          <p:cNvSpPr txBox="true"/>
          <p:nvPr/>
        </p:nvSpPr>
        <p:spPr>
          <a:xfrm rot="0">
            <a:off x="6406773" y="7687916"/>
            <a:ext cx="10937110" cy="1244727"/>
          </a:xfrm>
          <a:prstGeom prst="rect">
            <a:avLst/>
          </a:prstGeom>
        </p:spPr>
        <p:txBody>
          <a:bodyPr anchor="t" rtlCol="false" tIns="0" lIns="0" bIns="0" rIns="0">
            <a:spAutoFit/>
          </a:bodyPr>
          <a:lstStyle/>
          <a:p>
            <a:pPr algn="just" marL="388622" indent="-194311" lvl="1">
              <a:lnSpc>
                <a:spcPts val="2484"/>
              </a:lnSpc>
              <a:buFont typeface="Arial"/>
              <a:buChar char="•"/>
            </a:pPr>
            <a:r>
              <a:rPr lang="en-US" sz="1800">
                <a:solidFill>
                  <a:srgbClr val="545454"/>
                </a:solidFill>
                <a:latin typeface="Now"/>
              </a:rPr>
              <a:t>Budi ingin menghadirkan platform website sederhana yang telah terstruktur dan mudah dikelola. Ini harus disertai dengan panduan yang komprehensif, serta dapat diakses dengan biaya terjangkau. Budi juga dapat memanfaatkan media sosial untuk berkomunikasi dengan pelanggan dan mempromosikan bisnisnya secara online.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555" r="0" b="-11555"/>
            </a:stretch>
          </a:blipFill>
        </p:spPr>
      </p:sp>
      <p:sp>
        <p:nvSpPr>
          <p:cNvPr name="Freeform 3" id="3"/>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08783" y="2450127"/>
            <a:ext cx="3845726" cy="3945586"/>
          </a:xfrm>
          <a:custGeom>
            <a:avLst/>
            <a:gdLst/>
            <a:ahLst/>
            <a:cxnLst/>
            <a:rect r="r" b="b" t="t" l="l"/>
            <a:pathLst>
              <a:path h="3945586" w="3845726">
                <a:moveTo>
                  <a:pt x="0" y="0"/>
                </a:moveTo>
                <a:lnTo>
                  <a:pt x="3845726" y="0"/>
                </a:lnTo>
                <a:lnTo>
                  <a:pt x="3845726" y="3945586"/>
                </a:lnTo>
                <a:lnTo>
                  <a:pt x="0" y="3945586"/>
                </a:lnTo>
                <a:lnTo>
                  <a:pt x="0" y="0"/>
                </a:lnTo>
                <a:close/>
              </a:path>
            </a:pathLst>
          </a:custGeom>
          <a:blipFill>
            <a:blip r:embed="rId7"/>
            <a:stretch>
              <a:fillRect l="-42619" t="0" r="-40122" b="0"/>
            </a:stretch>
          </a:blipFill>
        </p:spPr>
      </p:sp>
      <p:sp>
        <p:nvSpPr>
          <p:cNvPr name="TextBox 6" id="6"/>
          <p:cNvSpPr txBox="true"/>
          <p:nvPr/>
        </p:nvSpPr>
        <p:spPr>
          <a:xfrm rot="0">
            <a:off x="1925066" y="6783129"/>
            <a:ext cx="3082186" cy="611177"/>
          </a:xfrm>
          <a:prstGeom prst="rect">
            <a:avLst/>
          </a:prstGeom>
        </p:spPr>
        <p:txBody>
          <a:bodyPr anchor="t" rtlCol="false" tIns="0" lIns="0" bIns="0" rIns="0">
            <a:spAutoFit/>
          </a:bodyPr>
          <a:lstStyle/>
          <a:p>
            <a:pPr>
              <a:lnSpc>
                <a:spcPts val="4900"/>
              </a:lnSpc>
              <a:spcBef>
                <a:spcPct val="0"/>
              </a:spcBef>
            </a:pPr>
            <a:r>
              <a:rPr lang="en-US" sz="3500" spc="-273">
                <a:solidFill>
                  <a:srgbClr val="D1655C"/>
                </a:solidFill>
                <a:latin typeface="Now Bold"/>
              </a:rPr>
              <a:t>IBU SUSANTI</a:t>
            </a:r>
          </a:p>
        </p:txBody>
      </p:sp>
      <p:sp>
        <p:nvSpPr>
          <p:cNvPr name="TextBox 7" id="7"/>
          <p:cNvSpPr txBox="true"/>
          <p:nvPr/>
        </p:nvSpPr>
        <p:spPr>
          <a:xfrm rot="0">
            <a:off x="1760801" y="1370571"/>
            <a:ext cx="3082186" cy="615940"/>
          </a:xfrm>
          <a:prstGeom prst="rect">
            <a:avLst/>
          </a:prstGeom>
        </p:spPr>
        <p:txBody>
          <a:bodyPr anchor="t" rtlCol="false" tIns="0" lIns="0" bIns="0" rIns="0">
            <a:spAutoFit/>
          </a:bodyPr>
          <a:lstStyle/>
          <a:p>
            <a:pPr>
              <a:lnSpc>
                <a:spcPts val="4900"/>
              </a:lnSpc>
              <a:spcBef>
                <a:spcPct val="0"/>
              </a:spcBef>
            </a:pPr>
            <a:r>
              <a:rPr lang="en-US" sz="3500" spc="-273">
                <a:solidFill>
                  <a:srgbClr val="D1655C"/>
                </a:solidFill>
                <a:latin typeface="Now Bold"/>
              </a:rPr>
              <a:t>USER PERSONA</a:t>
            </a:r>
          </a:p>
        </p:txBody>
      </p:sp>
      <p:sp>
        <p:nvSpPr>
          <p:cNvPr name="TextBox 8" id="8"/>
          <p:cNvSpPr txBox="true"/>
          <p:nvPr/>
        </p:nvSpPr>
        <p:spPr>
          <a:xfrm rot="0">
            <a:off x="6292191" y="3158344"/>
            <a:ext cx="10767944" cy="1497965"/>
          </a:xfrm>
          <a:prstGeom prst="rect">
            <a:avLst/>
          </a:prstGeom>
        </p:spPr>
        <p:txBody>
          <a:bodyPr anchor="t" rtlCol="false" tIns="0" lIns="0" bIns="0" rIns="0">
            <a:spAutoFit/>
          </a:bodyPr>
          <a:lstStyle/>
          <a:p>
            <a:pPr algn="just">
              <a:lnSpc>
                <a:spcPts val="2341"/>
              </a:lnSpc>
            </a:pPr>
          </a:p>
          <a:p>
            <a:pPr algn="just" marL="366272" indent="-183136" lvl="1">
              <a:lnSpc>
                <a:spcPts val="2341"/>
              </a:lnSpc>
              <a:buFont typeface="Arial"/>
              <a:buChar char="•"/>
            </a:pPr>
            <a:r>
              <a:rPr lang="en-US" sz="1696">
                <a:solidFill>
                  <a:srgbClr val="545454"/>
                </a:solidFill>
                <a:latin typeface="Now"/>
              </a:rPr>
              <a:t>Ibu Susanti adalah pengguna aktif media sosial dan sering membagikan pengalaman perjalanannya dengan teman-temannya.</a:t>
            </a:r>
          </a:p>
          <a:p>
            <a:pPr algn="just" marL="366272" indent="-183136" lvl="1">
              <a:lnSpc>
                <a:spcPts val="2341"/>
              </a:lnSpc>
              <a:buFont typeface="Arial"/>
              <a:buChar char="•"/>
            </a:pPr>
            <a:r>
              <a:rPr lang="en-US" sz="1696">
                <a:solidFill>
                  <a:srgbClr val="545454"/>
                </a:solidFill>
                <a:latin typeface="Now"/>
              </a:rPr>
              <a:t>Dia juga selalu mencari rekomendasi oleh-oleh dari rekan-rekan traveler di komunitas travel online yang dia ikuti.</a:t>
            </a:r>
          </a:p>
        </p:txBody>
      </p:sp>
      <p:sp>
        <p:nvSpPr>
          <p:cNvPr name="TextBox 9" id="9"/>
          <p:cNvSpPr txBox="true"/>
          <p:nvPr/>
        </p:nvSpPr>
        <p:spPr>
          <a:xfrm rot="0">
            <a:off x="6322190" y="1788098"/>
            <a:ext cx="11377981" cy="1020869"/>
          </a:xfrm>
          <a:prstGeom prst="rect">
            <a:avLst/>
          </a:prstGeom>
        </p:spPr>
        <p:txBody>
          <a:bodyPr anchor="t" rtlCol="false" tIns="0" lIns="0" bIns="0" rIns="0">
            <a:spAutoFit/>
          </a:bodyPr>
          <a:lstStyle/>
          <a:p>
            <a:pPr algn="just" marL="404287" indent="-202143" lvl="1">
              <a:lnSpc>
                <a:spcPts val="2584"/>
              </a:lnSpc>
              <a:buFont typeface="Arial"/>
              <a:buChar char="•"/>
            </a:pPr>
            <a:r>
              <a:rPr lang="en-US" sz="1872">
                <a:solidFill>
                  <a:srgbClr val="545454"/>
                </a:solidFill>
                <a:latin typeface="Now"/>
              </a:rPr>
              <a:t>Ekstrovert</a:t>
            </a:r>
          </a:p>
          <a:p>
            <a:pPr algn="just" marL="404287" indent="-202143" lvl="1">
              <a:lnSpc>
                <a:spcPts val="2584"/>
              </a:lnSpc>
              <a:buFont typeface="Arial"/>
              <a:buChar char="•"/>
            </a:pPr>
            <a:r>
              <a:rPr lang="en-US" sz="1872">
                <a:solidFill>
                  <a:srgbClr val="545454"/>
                </a:solidFill>
                <a:latin typeface="Now"/>
              </a:rPr>
              <a:t>Tekun </a:t>
            </a:r>
          </a:p>
          <a:p>
            <a:pPr algn="just" marL="404287" indent="-202143" lvl="1">
              <a:lnSpc>
                <a:spcPts val="2584"/>
              </a:lnSpc>
              <a:buFont typeface="Arial"/>
              <a:buChar char="•"/>
            </a:pPr>
            <a:r>
              <a:rPr lang="en-US" sz="1872">
                <a:solidFill>
                  <a:srgbClr val="545454"/>
                </a:solidFill>
                <a:latin typeface="Now"/>
              </a:rPr>
              <a:t>Rajin bekerja</a:t>
            </a:r>
          </a:p>
        </p:txBody>
      </p:sp>
      <p:sp>
        <p:nvSpPr>
          <p:cNvPr name="TextBox 10" id="10"/>
          <p:cNvSpPr txBox="true"/>
          <p:nvPr/>
        </p:nvSpPr>
        <p:spPr>
          <a:xfrm rot="0">
            <a:off x="1427029" y="7583141"/>
            <a:ext cx="4409233" cy="2559177"/>
          </a:xfrm>
          <a:prstGeom prst="rect">
            <a:avLst/>
          </a:prstGeom>
        </p:spPr>
        <p:txBody>
          <a:bodyPr anchor="t" rtlCol="false" tIns="0" lIns="0" bIns="0" rIns="0">
            <a:spAutoFit/>
          </a:bodyPr>
          <a:lstStyle/>
          <a:p>
            <a:pPr algn="just" marL="388622" indent="-194311" lvl="1">
              <a:lnSpc>
                <a:spcPts val="2484"/>
              </a:lnSpc>
              <a:buFont typeface="Arial"/>
              <a:buChar char="•"/>
            </a:pPr>
            <a:r>
              <a:rPr lang="en-US" sz="1800">
                <a:solidFill>
                  <a:srgbClr val="545454"/>
                </a:solidFill>
                <a:latin typeface="Now"/>
              </a:rPr>
              <a:t>Perempuan</a:t>
            </a:r>
          </a:p>
          <a:p>
            <a:pPr algn="just" marL="388622" indent="-194311" lvl="1">
              <a:lnSpc>
                <a:spcPts val="2484"/>
              </a:lnSpc>
              <a:buFont typeface="Arial"/>
              <a:buChar char="•"/>
            </a:pPr>
            <a:r>
              <a:rPr lang="en-US" sz="1800">
                <a:solidFill>
                  <a:srgbClr val="545454"/>
                </a:solidFill>
                <a:latin typeface="Now"/>
              </a:rPr>
              <a:t>Umur 40 Tahun</a:t>
            </a:r>
          </a:p>
          <a:p>
            <a:pPr algn="just" marL="388622" indent="-194311" lvl="1">
              <a:lnSpc>
                <a:spcPts val="2484"/>
              </a:lnSpc>
              <a:buFont typeface="Arial"/>
              <a:buChar char="•"/>
            </a:pPr>
            <a:r>
              <a:rPr lang="en-US" sz="1800">
                <a:solidFill>
                  <a:srgbClr val="545454"/>
                </a:solidFill>
                <a:latin typeface="Now"/>
              </a:rPr>
              <a:t>Tempat Tinggal di Surabaya, Jawa Timur</a:t>
            </a:r>
          </a:p>
          <a:p>
            <a:pPr algn="just" marL="388622" indent="-194311" lvl="1">
              <a:lnSpc>
                <a:spcPts val="2484"/>
              </a:lnSpc>
              <a:buFont typeface="Arial"/>
              <a:buChar char="•"/>
            </a:pPr>
            <a:r>
              <a:rPr lang="en-US" sz="1800">
                <a:solidFill>
                  <a:srgbClr val="545454"/>
                </a:solidFill>
                <a:latin typeface="Now"/>
              </a:rPr>
              <a:t>Hobi : Traveling, Mengumpulkan oleh-oleh dari setiap tempat yang dikunjungi</a:t>
            </a:r>
          </a:p>
          <a:p>
            <a:pPr algn="just">
              <a:lnSpc>
                <a:spcPts val="2484"/>
              </a:lnSpc>
            </a:pPr>
          </a:p>
        </p:txBody>
      </p:sp>
      <p:sp>
        <p:nvSpPr>
          <p:cNvPr name="TextBox 11" id="11"/>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2" id="12"/>
          <p:cNvSpPr txBox="true"/>
          <p:nvPr/>
        </p:nvSpPr>
        <p:spPr>
          <a:xfrm rot="0">
            <a:off x="6406773" y="3021756"/>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Bold"/>
              </a:rPr>
              <a:t>NEEDS</a:t>
            </a:r>
          </a:p>
        </p:txBody>
      </p:sp>
      <p:sp>
        <p:nvSpPr>
          <p:cNvPr name="TextBox 13" id="13"/>
          <p:cNvSpPr txBox="true"/>
          <p:nvPr/>
        </p:nvSpPr>
        <p:spPr>
          <a:xfrm rot="0">
            <a:off x="6406773" y="1414889"/>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Bold"/>
              </a:rPr>
              <a:t>PERSONALITY</a:t>
            </a:r>
          </a:p>
        </p:txBody>
      </p:sp>
      <p:sp>
        <p:nvSpPr>
          <p:cNvPr name="TextBox 14" id="14"/>
          <p:cNvSpPr txBox="true"/>
          <p:nvPr/>
        </p:nvSpPr>
        <p:spPr>
          <a:xfrm rot="0">
            <a:off x="6406773" y="4896920"/>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Bold"/>
              </a:rPr>
              <a:t>FRUSTATIONS </a:t>
            </a:r>
          </a:p>
        </p:txBody>
      </p:sp>
      <p:sp>
        <p:nvSpPr>
          <p:cNvPr name="TextBox 15" id="15"/>
          <p:cNvSpPr txBox="true"/>
          <p:nvPr/>
        </p:nvSpPr>
        <p:spPr>
          <a:xfrm rot="0">
            <a:off x="6406773" y="7309964"/>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Bold"/>
              </a:rPr>
              <a:t>GOALS</a:t>
            </a:r>
          </a:p>
        </p:txBody>
      </p:sp>
      <p:sp>
        <p:nvSpPr>
          <p:cNvPr name="TextBox 16" id="16"/>
          <p:cNvSpPr txBox="true"/>
          <p:nvPr/>
        </p:nvSpPr>
        <p:spPr>
          <a:xfrm rot="0">
            <a:off x="6406773" y="5008735"/>
            <a:ext cx="10937110" cy="1901952"/>
          </a:xfrm>
          <a:prstGeom prst="rect">
            <a:avLst/>
          </a:prstGeom>
        </p:spPr>
        <p:txBody>
          <a:bodyPr anchor="t" rtlCol="false" tIns="0" lIns="0" bIns="0" rIns="0">
            <a:spAutoFit/>
          </a:bodyPr>
          <a:lstStyle/>
          <a:p>
            <a:pPr algn="just">
              <a:lnSpc>
                <a:spcPts val="2484"/>
              </a:lnSpc>
            </a:pPr>
          </a:p>
          <a:p>
            <a:pPr algn="just" marL="388622" indent="-194311" lvl="1">
              <a:lnSpc>
                <a:spcPts val="2484"/>
              </a:lnSpc>
              <a:buFont typeface="Arial"/>
              <a:buChar char="•"/>
            </a:pPr>
            <a:r>
              <a:rPr lang="en-US" sz="1800">
                <a:solidFill>
                  <a:srgbClr val="545454"/>
                </a:solidFill>
                <a:latin typeface="Now"/>
              </a:rPr>
              <a:t>Ibu Susanti tidak terlalu familiar dengan Yogyakarta dan tidak tahu toko oleh-oleh mana yang terbaik. Dia memiliki anggaran yang terbatas, jadi dia ingin mencari oleh-oleh yang memiliki nilai terbaik.</a:t>
            </a:r>
          </a:p>
          <a:p>
            <a:pPr algn="just" marL="388622" indent="-194311" lvl="1">
              <a:lnSpc>
                <a:spcPts val="2484"/>
              </a:lnSpc>
              <a:buFont typeface="Arial"/>
              <a:buChar char="•"/>
            </a:pPr>
            <a:r>
              <a:rPr lang="en-US" sz="1800">
                <a:solidFill>
                  <a:srgbClr val="545454"/>
                </a:solidFill>
                <a:latin typeface="Now"/>
              </a:rPr>
              <a:t>Ibu Susanti juga ingin memastikan bahwa oleh-oleh tersebut dapat bertahan dalam perjalanan pulang ke Surabaya tanpa rusak.</a:t>
            </a:r>
          </a:p>
        </p:txBody>
      </p:sp>
      <p:sp>
        <p:nvSpPr>
          <p:cNvPr name="TextBox 17" id="17"/>
          <p:cNvSpPr txBox="true"/>
          <p:nvPr/>
        </p:nvSpPr>
        <p:spPr>
          <a:xfrm rot="0">
            <a:off x="6406773" y="7687916"/>
            <a:ext cx="10937110" cy="1916239"/>
          </a:xfrm>
          <a:prstGeom prst="rect">
            <a:avLst/>
          </a:prstGeom>
        </p:spPr>
        <p:txBody>
          <a:bodyPr anchor="t" rtlCol="false" tIns="0" lIns="0" bIns="0" rIns="0">
            <a:spAutoFit/>
          </a:bodyPr>
          <a:lstStyle/>
          <a:p>
            <a:pPr algn="just" marL="388622" indent="-194311" lvl="1">
              <a:lnSpc>
                <a:spcPts val="2484"/>
              </a:lnSpc>
              <a:buFont typeface="Arial"/>
              <a:buChar char="•"/>
            </a:pPr>
            <a:r>
              <a:rPr lang="en-US" sz="1800">
                <a:solidFill>
                  <a:srgbClr val="545454"/>
                </a:solidFill>
                <a:latin typeface="Now"/>
              </a:rPr>
              <a:t>Ibu Susanti merencanakan perjalanan singkat ke Yogyakarta bersama keluarganya selama liburan sekolah.</a:t>
            </a:r>
          </a:p>
          <a:p>
            <a:pPr algn="just" marL="388622" indent="-194311" lvl="1">
              <a:lnSpc>
                <a:spcPts val="2484"/>
              </a:lnSpc>
              <a:buFont typeface="Arial"/>
              <a:buChar char="•"/>
            </a:pPr>
            <a:r>
              <a:rPr lang="en-US" sz="1800">
                <a:solidFill>
                  <a:srgbClr val="545454"/>
                </a:solidFill>
                <a:latin typeface="Now"/>
              </a:rPr>
              <a:t>Tujuannya adalah mencari oleh-oleh khas Jogja yang bisa dibagikan kepada teman-temannya di sekolah sebagai kenang-kenangan dari perjalanan tersebut.</a:t>
            </a:r>
          </a:p>
          <a:p>
            <a:pPr algn="just" marL="388622" indent="-194311" lvl="1">
              <a:lnSpc>
                <a:spcPts val="2484"/>
              </a:lnSpc>
              <a:buFont typeface="Arial"/>
              <a:buChar char="•"/>
            </a:pPr>
            <a:r>
              <a:rPr lang="en-US" sz="1800">
                <a:solidFill>
                  <a:srgbClr val="545454"/>
                </a:solidFill>
                <a:latin typeface="Now"/>
              </a:rPr>
              <a:t>Dia juga ingin membeli oleh-oleh untuk keluarganya dan menemukan sesuatu yang unik yang mewakili budaya Jogja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alphaModFix amt="44999"/>
            </a:blip>
            <a:stretch>
              <a:fillRect l="0" t="0" r="0" b="-23111"/>
            </a:stretch>
          </a:blipFill>
        </p:spPr>
      </p:sp>
      <p:sp>
        <p:nvSpPr>
          <p:cNvPr name="Freeform 3" id="3"/>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411556" y="2145311"/>
            <a:ext cx="7366574" cy="2247257"/>
          </a:xfrm>
          <a:prstGeom prst="rect">
            <a:avLst/>
          </a:prstGeom>
        </p:spPr>
        <p:txBody>
          <a:bodyPr anchor="t" rtlCol="false" tIns="0" lIns="0" bIns="0" rIns="0">
            <a:spAutoFit/>
          </a:bodyPr>
          <a:lstStyle/>
          <a:p>
            <a:pPr>
              <a:lnSpc>
                <a:spcPts val="8960"/>
              </a:lnSpc>
              <a:spcBef>
                <a:spcPct val="0"/>
              </a:spcBef>
            </a:pPr>
            <a:r>
              <a:rPr lang="en-US" sz="6400" spc="-499">
                <a:solidFill>
                  <a:srgbClr val="D1655C"/>
                </a:solidFill>
                <a:latin typeface="Now Bold"/>
              </a:rPr>
              <a:t>Final Solution Concept</a:t>
            </a:r>
          </a:p>
        </p:txBody>
      </p:sp>
      <p:sp>
        <p:nvSpPr>
          <p:cNvPr name="TextBox 6" id="6"/>
          <p:cNvSpPr txBox="true"/>
          <p:nvPr/>
        </p:nvSpPr>
        <p:spPr>
          <a:xfrm rot="0">
            <a:off x="1257329" y="4474373"/>
            <a:ext cx="7675028" cy="4664021"/>
          </a:xfrm>
          <a:prstGeom prst="rect">
            <a:avLst/>
          </a:prstGeom>
        </p:spPr>
        <p:txBody>
          <a:bodyPr anchor="t" rtlCol="false" tIns="0" lIns="0" bIns="0" rIns="0">
            <a:spAutoFit/>
          </a:bodyPr>
          <a:lstStyle/>
          <a:p>
            <a:pPr algn="just">
              <a:lnSpc>
                <a:spcPts val="2864"/>
              </a:lnSpc>
            </a:pPr>
            <a:r>
              <a:rPr lang="en-US" sz="2075">
                <a:solidFill>
                  <a:srgbClr val="545454"/>
                </a:solidFill>
                <a:latin typeface="Now"/>
              </a:rPr>
              <a:t>Solusi konsep kami adalah menciptakan sebuah website yang berfungsi sebagai pusat promosi, kemitraan, edukasi, dan informasi produk oleh-oleh dan UMKM Jogja. Website ini bertujuan untuk memperluas jangkauan promosi produk lokal, meningkatkan aksesibilitas informasi produk berkualitas dengan harga terjangkau, memberikan platform kemitraan bagi UMKM untuk memajukan bisnis mereka, dan memberikan pengalaman edukatif kepada wisatawan lokal dan mancanegara yang ingin menjelajahi kekayaan Jogja. Dengan demikian, website ini menjadi sumber daya utama dalam mendukung pertumbuhan dan perkembangan UMKM lokal serta mempromosikan oleh-oleh Jogja kepada masyarakat luas..</a:t>
            </a:r>
          </a:p>
        </p:txBody>
      </p:sp>
      <p:sp>
        <p:nvSpPr>
          <p:cNvPr name="Freeform 7" id="7"/>
          <p:cNvSpPr/>
          <p:nvPr/>
        </p:nvSpPr>
        <p:spPr>
          <a:xfrm flipH="false" flipV="false" rot="0">
            <a:off x="9144000" y="3684592"/>
            <a:ext cx="10335447" cy="8229600"/>
          </a:xfrm>
          <a:custGeom>
            <a:avLst/>
            <a:gdLst/>
            <a:ahLst/>
            <a:cxnLst/>
            <a:rect r="r" b="b" t="t" l="l"/>
            <a:pathLst>
              <a:path h="8229600" w="10335447">
                <a:moveTo>
                  <a:pt x="0" y="0"/>
                </a:moveTo>
                <a:lnTo>
                  <a:pt x="10335447" y="0"/>
                </a:lnTo>
                <a:lnTo>
                  <a:pt x="10335447" y="8229600"/>
                </a:lnTo>
                <a:lnTo>
                  <a:pt x="0" y="8229600"/>
                </a:lnTo>
                <a:lnTo>
                  <a:pt x="0" y="0"/>
                </a:lnTo>
                <a:close/>
              </a:path>
            </a:pathLst>
          </a:custGeom>
          <a:blipFill>
            <a:blip r:embed="rId7"/>
            <a:stretch>
              <a:fillRect l="0" t="0" r="0" b="0"/>
            </a:stretch>
          </a:blipFill>
        </p:spPr>
      </p:sp>
      <p:sp>
        <p:nvSpPr>
          <p:cNvPr name="AutoShape 8" id="8"/>
          <p:cNvSpPr/>
          <p:nvPr/>
        </p:nvSpPr>
        <p:spPr>
          <a:xfrm>
            <a:off x="14431669" y="846215"/>
            <a:ext cx="664535" cy="0"/>
          </a:xfrm>
          <a:prstGeom prst="line">
            <a:avLst/>
          </a:prstGeom>
          <a:ln cap="flat" w="19050">
            <a:solidFill>
              <a:srgbClr val="D1655C"/>
            </a:solidFill>
            <a:prstDash val="solid"/>
            <a:headEnd type="none" len="sm" w="sm"/>
            <a:tailEnd type="none" len="sm" w="sm"/>
          </a:ln>
        </p:spPr>
      </p:sp>
      <p:sp>
        <p:nvSpPr>
          <p:cNvPr name="TextBox 9" id="9"/>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10" id="10"/>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Tentang</a:t>
            </a:r>
          </a:p>
        </p:txBody>
      </p:sp>
      <p:sp>
        <p:nvSpPr>
          <p:cNvPr name="TextBox 11" id="11"/>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Beranda</a:t>
            </a:r>
          </a:p>
        </p:txBody>
      </p:sp>
      <p:sp>
        <p:nvSpPr>
          <p:cNvPr name="TextBox 12" id="12"/>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3" id="13"/>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Solusi</a:t>
            </a:r>
          </a:p>
        </p:txBody>
      </p:sp>
      <p:sp>
        <p:nvSpPr>
          <p:cNvPr name="TextBox 14" id="14"/>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Target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alphaModFix amt="44999"/>
            </a:blip>
            <a:stretch>
              <a:fillRect l="0" t="0" r="0" b="-23111"/>
            </a:stretch>
          </a:blipFill>
        </p:spPr>
      </p:sp>
      <p:sp>
        <p:nvSpPr>
          <p:cNvPr name="Freeform 3" id="3"/>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411556" y="2322069"/>
            <a:ext cx="7366574" cy="1104257"/>
          </a:xfrm>
          <a:prstGeom prst="rect">
            <a:avLst/>
          </a:prstGeom>
        </p:spPr>
        <p:txBody>
          <a:bodyPr anchor="t" rtlCol="false" tIns="0" lIns="0" bIns="0" rIns="0">
            <a:spAutoFit/>
          </a:bodyPr>
          <a:lstStyle/>
          <a:p>
            <a:pPr>
              <a:lnSpc>
                <a:spcPts val="8960"/>
              </a:lnSpc>
              <a:spcBef>
                <a:spcPct val="0"/>
              </a:spcBef>
            </a:pPr>
            <a:r>
              <a:rPr lang="en-US" sz="6400" spc="-499">
                <a:solidFill>
                  <a:srgbClr val="D1655C"/>
                </a:solidFill>
                <a:latin typeface="Now Bold"/>
              </a:rPr>
              <a:t>Web Statement</a:t>
            </a:r>
          </a:p>
        </p:txBody>
      </p:sp>
      <p:sp>
        <p:nvSpPr>
          <p:cNvPr name="TextBox 6" id="6"/>
          <p:cNvSpPr txBox="true"/>
          <p:nvPr/>
        </p:nvSpPr>
        <p:spPr>
          <a:xfrm rot="0">
            <a:off x="1488240" y="3746512"/>
            <a:ext cx="6979882" cy="4017264"/>
          </a:xfrm>
          <a:prstGeom prst="rect">
            <a:avLst/>
          </a:prstGeom>
        </p:spPr>
        <p:txBody>
          <a:bodyPr anchor="t" rtlCol="false" tIns="0" lIns="0" bIns="0" rIns="0">
            <a:spAutoFit/>
          </a:bodyPr>
          <a:lstStyle/>
          <a:p>
            <a:pPr algn="just">
              <a:lnSpc>
                <a:spcPts val="3587"/>
              </a:lnSpc>
            </a:pPr>
            <a:r>
              <a:rPr lang="en-US" sz="2599">
                <a:solidFill>
                  <a:srgbClr val="545454"/>
                </a:solidFill>
                <a:latin typeface="Now"/>
              </a:rPr>
              <a:t>Kami tidak hanya memperkenalkan dan mempromosikan produk lokal, tetapi juga mengundang UMKM lokal untuk menjadi mitra kami dalam perjalanan bisnis mereka. Selain itu, kami menghadirkan informasi yang berguna dan edukatif kepada pengunjung dari berbagai penjuru dunia yang ingin menjelajahi kekayaan Jogja..</a:t>
            </a:r>
          </a:p>
        </p:txBody>
      </p:sp>
      <p:sp>
        <p:nvSpPr>
          <p:cNvPr name="Freeform 7" id="7"/>
          <p:cNvSpPr/>
          <p:nvPr/>
        </p:nvSpPr>
        <p:spPr>
          <a:xfrm flipH="false" flipV="false" rot="0">
            <a:off x="9953021" y="2289961"/>
            <a:ext cx="6579664" cy="6530316"/>
          </a:xfrm>
          <a:custGeom>
            <a:avLst/>
            <a:gdLst/>
            <a:ahLst/>
            <a:cxnLst/>
            <a:rect r="r" b="b" t="t" l="l"/>
            <a:pathLst>
              <a:path h="6530316" w="6579664">
                <a:moveTo>
                  <a:pt x="0" y="0"/>
                </a:moveTo>
                <a:lnTo>
                  <a:pt x="6579664" y="0"/>
                </a:lnTo>
                <a:lnTo>
                  <a:pt x="6579664" y="6530316"/>
                </a:lnTo>
                <a:lnTo>
                  <a:pt x="0" y="6530316"/>
                </a:lnTo>
                <a:lnTo>
                  <a:pt x="0" y="0"/>
                </a:lnTo>
                <a:close/>
              </a:path>
            </a:pathLst>
          </a:custGeom>
          <a:blipFill>
            <a:blip r:embed="rId7"/>
            <a:stretch>
              <a:fillRect l="0" t="0" r="0" b="0"/>
            </a:stretch>
          </a:blipFill>
        </p:spPr>
      </p:sp>
      <p:sp>
        <p:nvSpPr>
          <p:cNvPr name="AutoShape 8" id="8"/>
          <p:cNvSpPr/>
          <p:nvPr/>
        </p:nvSpPr>
        <p:spPr>
          <a:xfrm>
            <a:off x="14431669" y="846215"/>
            <a:ext cx="664535" cy="0"/>
          </a:xfrm>
          <a:prstGeom prst="line">
            <a:avLst/>
          </a:prstGeom>
          <a:ln cap="flat" w="19050">
            <a:solidFill>
              <a:srgbClr val="D1655C"/>
            </a:solidFill>
            <a:prstDash val="solid"/>
            <a:headEnd type="none" len="sm" w="sm"/>
            <a:tailEnd type="none" len="sm" w="sm"/>
          </a:ln>
        </p:spPr>
      </p:sp>
      <p:sp>
        <p:nvSpPr>
          <p:cNvPr name="TextBox 9" id="9"/>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10" id="10"/>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Tentang</a:t>
            </a:r>
          </a:p>
        </p:txBody>
      </p:sp>
      <p:sp>
        <p:nvSpPr>
          <p:cNvPr name="TextBox 11" id="11"/>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Beranda</a:t>
            </a:r>
          </a:p>
        </p:txBody>
      </p:sp>
      <p:sp>
        <p:nvSpPr>
          <p:cNvPr name="TextBox 12" id="12"/>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3" id="13"/>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Solusi</a:t>
            </a:r>
          </a:p>
        </p:txBody>
      </p:sp>
      <p:sp>
        <p:nvSpPr>
          <p:cNvPr name="TextBox 14" id="14"/>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Target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4999"/>
            </a:blip>
            <a:stretch>
              <a:fillRect l="0" t="0" r="0" b="-23111"/>
            </a:stretch>
          </a:blipFill>
        </p:spPr>
      </p:sp>
      <p:grpSp>
        <p:nvGrpSpPr>
          <p:cNvPr name="Group 3" id="3"/>
          <p:cNvGrpSpPr/>
          <p:nvPr/>
        </p:nvGrpSpPr>
        <p:grpSpPr>
          <a:xfrm rot="0">
            <a:off x="1355260" y="5639687"/>
            <a:ext cx="1353062" cy="97970"/>
            <a:chOff x="0" y="0"/>
            <a:chExt cx="451566" cy="32696"/>
          </a:xfrm>
        </p:grpSpPr>
        <p:sp>
          <p:nvSpPr>
            <p:cNvPr name="Freeform 4" id="4"/>
            <p:cNvSpPr/>
            <p:nvPr/>
          </p:nvSpPr>
          <p:spPr>
            <a:xfrm flipH="false" flipV="false" rot="0">
              <a:off x="0" y="0"/>
              <a:ext cx="451566" cy="32696"/>
            </a:xfrm>
            <a:custGeom>
              <a:avLst/>
              <a:gdLst/>
              <a:ahLst/>
              <a:cxnLst/>
              <a:rect r="r" b="b" t="t" l="l"/>
              <a:pathLst>
                <a:path h="32696" w="451566">
                  <a:moveTo>
                    <a:pt x="0" y="0"/>
                  </a:moveTo>
                  <a:lnTo>
                    <a:pt x="451566" y="0"/>
                  </a:lnTo>
                  <a:lnTo>
                    <a:pt x="451566" y="32696"/>
                  </a:lnTo>
                  <a:lnTo>
                    <a:pt x="0" y="32696"/>
                  </a:lnTo>
                  <a:close/>
                </a:path>
              </a:pathLst>
            </a:custGeom>
            <a:solidFill>
              <a:srgbClr val="EA766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11556" y="7090207"/>
            <a:ext cx="2473773" cy="703492"/>
          </a:xfrm>
          <a:custGeom>
            <a:avLst/>
            <a:gdLst/>
            <a:ahLst/>
            <a:cxnLst/>
            <a:rect r="r" b="b" t="t" l="l"/>
            <a:pathLst>
              <a:path h="703492" w="2473773">
                <a:moveTo>
                  <a:pt x="0" y="0"/>
                </a:moveTo>
                <a:lnTo>
                  <a:pt x="2473773" y="0"/>
                </a:lnTo>
                <a:lnTo>
                  <a:pt x="2473773" y="703492"/>
                </a:lnTo>
                <a:lnTo>
                  <a:pt x="0" y="70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723705" y="1615261"/>
            <a:ext cx="7808980" cy="7643039"/>
          </a:xfrm>
          <a:custGeom>
            <a:avLst/>
            <a:gdLst/>
            <a:ahLst/>
            <a:cxnLst/>
            <a:rect r="r" b="b" t="t" l="l"/>
            <a:pathLst>
              <a:path h="7643039" w="7808980">
                <a:moveTo>
                  <a:pt x="0" y="0"/>
                </a:moveTo>
                <a:lnTo>
                  <a:pt x="7808980" y="0"/>
                </a:lnTo>
                <a:lnTo>
                  <a:pt x="7808980" y="7643039"/>
                </a:lnTo>
                <a:lnTo>
                  <a:pt x="0" y="7643039"/>
                </a:lnTo>
                <a:lnTo>
                  <a:pt x="0" y="0"/>
                </a:lnTo>
                <a:close/>
              </a:path>
            </a:pathLst>
          </a:custGeom>
          <a:blipFill>
            <a:blip r:embed="rId5"/>
            <a:stretch>
              <a:fillRect l="0" t="0" r="0" b="0"/>
            </a:stretch>
          </a:blipFill>
        </p:spPr>
      </p:sp>
      <p:sp>
        <p:nvSpPr>
          <p:cNvPr name="TextBox 8" id="8"/>
          <p:cNvSpPr txBox="true"/>
          <p:nvPr/>
        </p:nvSpPr>
        <p:spPr>
          <a:xfrm rot="0">
            <a:off x="1355260" y="3576135"/>
            <a:ext cx="6979882" cy="1510031"/>
          </a:xfrm>
          <a:prstGeom prst="rect">
            <a:avLst/>
          </a:prstGeom>
        </p:spPr>
        <p:txBody>
          <a:bodyPr anchor="t" rtlCol="false" tIns="0" lIns="0" bIns="0" rIns="0">
            <a:spAutoFit/>
          </a:bodyPr>
          <a:lstStyle/>
          <a:p>
            <a:pPr>
              <a:lnSpc>
                <a:spcPts val="12319"/>
              </a:lnSpc>
              <a:spcBef>
                <a:spcPct val="0"/>
              </a:spcBef>
            </a:pPr>
            <a:r>
              <a:rPr lang="en-US" sz="8799" spc="-686">
                <a:solidFill>
                  <a:srgbClr val="D1655C"/>
                </a:solidFill>
                <a:latin typeface="Now Bold"/>
              </a:rPr>
              <a:t>Terima Kasih !</a:t>
            </a:r>
          </a:p>
        </p:txBody>
      </p:sp>
      <p:sp>
        <p:nvSpPr>
          <p:cNvPr name="TextBox 9" id="9"/>
          <p:cNvSpPr txBox="true"/>
          <p:nvPr/>
        </p:nvSpPr>
        <p:spPr>
          <a:xfrm rot="0">
            <a:off x="1355260" y="5100615"/>
            <a:ext cx="6979882" cy="378333"/>
          </a:xfrm>
          <a:prstGeom prst="rect">
            <a:avLst/>
          </a:prstGeom>
        </p:spPr>
        <p:txBody>
          <a:bodyPr anchor="t" rtlCol="false" tIns="0" lIns="0" bIns="0" rIns="0">
            <a:spAutoFit/>
          </a:bodyPr>
          <a:lstStyle/>
          <a:p>
            <a:pPr>
              <a:lnSpc>
                <a:spcPts val="3035"/>
              </a:lnSpc>
            </a:pPr>
            <a:r>
              <a:rPr lang="en-US" sz="2199">
                <a:solidFill>
                  <a:srgbClr val="545454"/>
                </a:solidFill>
                <a:latin typeface="Now"/>
              </a:rPr>
              <a:t>Promosi Oleh-Oleh atau UMKM Lokal Jogja</a:t>
            </a:r>
          </a:p>
        </p:txBody>
      </p:sp>
      <p:sp>
        <p:nvSpPr>
          <p:cNvPr name="TextBox 10" id="10"/>
          <p:cNvSpPr txBox="true"/>
          <p:nvPr/>
        </p:nvSpPr>
        <p:spPr>
          <a:xfrm rot="0">
            <a:off x="1355260" y="7236515"/>
            <a:ext cx="2663737" cy="668655"/>
          </a:xfrm>
          <a:prstGeom prst="rect">
            <a:avLst/>
          </a:prstGeom>
        </p:spPr>
        <p:txBody>
          <a:bodyPr anchor="t" rtlCol="false" tIns="0" lIns="0" bIns="0" rIns="0">
            <a:spAutoFit/>
          </a:bodyPr>
          <a:lstStyle/>
          <a:p>
            <a:pPr algn="ctr">
              <a:lnSpc>
                <a:spcPts val="2760"/>
              </a:lnSpc>
            </a:pPr>
            <a:r>
              <a:rPr lang="en-US" sz="2000">
                <a:solidFill>
                  <a:srgbClr val="FFFFFF"/>
                </a:solidFill>
                <a:latin typeface="Now Medium"/>
              </a:rPr>
              <a:t>infinite learning</a:t>
            </a:r>
          </a:p>
          <a:p>
            <a:pPr algn="ctr">
              <a:lnSpc>
                <a:spcPts val="2760"/>
              </a:lnSpc>
            </a:pPr>
          </a:p>
        </p:txBody>
      </p:sp>
      <p:sp>
        <p:nvSpPr>
          <p:cNvPr name="Freeform 11" id="11"/>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4999"/>
            </a:blip>
            <a:stretch>
              <a:fillRect l="0" t="0" r="0" b="-23111"/>
            </a:stretch>
          </a:blipFill>
        </p:spPr>
      </p:sp>
      <p:grpSp>
        <p:nvGrpSpPr>
          <p:cNvPr name="Group 3" id="3"/>
          <p:cNvGrpSpPr/>
          <p:nvPr/>
        </p:nvGrpSpPr>
        <p:grpSpPr>
          <a:xfrm rot="0">
            <a:off x="1488240" y="3623071"/>
            <a:ext cx="1884066" cy="123256"/>
            <a:chOff x="0" y="0"/>
            <a:chExt cx="628781" cy="41135"/>
          </a:xfrm>
        </p:grpSpPr>
        <p:sp>
          <p:nvSpPr>
            <p:cNvPr name="Freeform 4" id="4"/>
            <p:cNvSpPr/>
            <p:nvPr/>
          </p:nvSpPr>
          <p:spPr>
            <a:xfrm flipH="false" flipV="false" rot="0">
              <a:off x="0" y="0"/>
              <a:ext cx="628781" cy="41135"/>
            </a:xfrm>
            <a:custGeom>
              <a:avLst/>
              <a:gdLst/>
              <a:ahLst/>
              <a:cxnLst/>
              <a:rect r="r" b="b" t="t" l="l"/>
              <a:pathLst>
                <a:path h="41135" w="628781">
                  <a:moveTo>
                    <a:pt x="0" y="0"/>
                  </a:moveTo>
                  <a:lnTo>
                    <a:pt x="628781" y="0"/>
                  </a:lnTo>
                  <a:lnTo>
                    <a:pt x="628781" y="41135"/>
                  </a:lnTo>
                  <a:lnTo>
                    <a:pt x="0" y="41135"/>
                  </a:lnTo>
                  <a:close/>
                </a:path>
              </a:pathLst>
            </a:custGeom>
            <a:solidFill>
              <a:srgbClr val="EA766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8445863" y="836690"/>
            <a:ext cx="664535" cy="0"/>
          </a:xfrm>
          <a:prstGeom prst="line">
            <a:avLst/>
          </a:prstGeom>
          <a:ln cap="flat" w="19050">
            <a:solidFill>
              <a:srgbClr val="D1655C"/>
            </a:solidFill>
            <a:prstDash val="solid"/>
            <a:headEnd type="none" len="sm" w="sm"/>
            <a:tailEnd type="none" len="sm" w="sm"/>
          </a:ln>
        </p:spPr>
      </p:sp>
      <p:sp>
        <p:nvSpPr>
          <p:cNvPr name="Freeform 8" id="8"/>
          <p:cNvSpPr/>
          <p:nvPr/>
        </p:nvSpPr>
        <p:spPr>
          <a:xfrm flipH="false" flipV="false" rot="0">
            <a:off x="9612988" y="2124571"/>
            <a:ext cx="6816075" cy="6475271"/>
          </a:xfrm>
          <a:custGeom>
            <a:avLst/>
            <a:gdLst/>
            <a:ahLst/>
            <a:cxnLst/>
            <a:rect r="r" b="b" t="t" l="l"/>
            <a:pathLst>
              <a:path h="6475271" w="6816075">
                <a:moveTo>
                  <a:pt x="0" y="0"/>
                </a:moveTo>
                <a:lnTo>
                  <a:pt x="6816075" y="0"/>
                </a:lnTo>
                <a:lnTo>
                  <a:pt x="6816075" y="6475271"/>
                </a:lnTo>
                <a:lnTo>
                  <a:pt x="0" y="6475271"/>
                </a:lnTo>
                <a:lnTo>
                  <a:pt x="0" y="0"/>
                </a:lnTo>
                <a:close/>
              </a:path>
            </a:pathLst>
          </a:custGeom>
          <a:blipFill>
            <a:blip r:embed="rId5"/>
            <a:stretch>
              <a:fillRect l="0" t="0" r="0" b="0"/>
            </a:stretch>
          </a:blipFill>
        </p:spPr>
      </p:sp>
      <p:sp>
        <p:nvSpPr>
          <p:cNvPr name="TextBox 9" id="9"/>
          <p:cNvSpPr txBox="true"/>
          <p:nvPr/>
        </p:nvSpPr>
        <p:spPr>
          <a:xfrm rot="0">
            <a:off x="1465981" y="1416902"/>
            <a:ext cx="8487040" cy="1972301"/>
          </a:xfrm>
          <a:prstGeom prst="rect">
            <a:avLst/>
          </a:prstGeom>
        </p:spPr>
        <p:txBody>
          <a:bodyPr anchor="t" rtlCol="false" tIns="0" lIns="0" bIns="0" rIns="0">
            <a:spAutoFit/>
          </a:bodyPr>
          <a:lstStyle/>
          <a:p>
            <a:pPr>
              <a:lnSpc>
                <a:spcPts val="7840"/>
              </a:lnSpc>
              <a:spcBef>
                <a:spcPct val="0"/>
              </a:spcBef>
            </a:pPr>
            <a:r>
              <a:rPr lang="en-US" sz="5600" spc="-436">
                <a:solidFill>
                  <a:srgbClr val="D1655C"/>
                </a:solidFill>
                <a:latin typeface="Now Bold"/>
              </a:rPr>
              <a:t>ANGGOTA KELOMPOK 8 MACRO </a:t>
            </a:r>
          </a:p>
        </p:txBody>
      </p:sp>
      <p:sp>
        <p:nvSpPr>
          <p:cNvPr name="TextBox 10" id="10"/>
          <p:cNvSpPr txBox="true"/>
          <p:nvPr/>
        </p:nvSpPr>
        <p:spPr>
          <a:xfrm rot="0">
            <a:off x="1465981" y="3303478"/>
            <a:ext cx="6477290" cy="6309494"/>
          </a:xfrm>
          <a:prstGeom prst="rect">
            <a:avLst/>
          </a:prstGeom>
        </p:spPr>
        <p:txBody>
          <a:bodyPr anchor="t" rtlCol="false" tIns="0" lIns="0" bIns="0" rIns="0">
            <a:spAutoFit/>
          </a:bodyPr>
          <a:lstStyle/>
          <a:p>
            <a:pPr algn="just">
              <a:lnSpc>
                <a:spcPts val="5511"/>
              </a:lnSpc>
            </a:pPr>
          </a:p>
          <a:p>
            <a:pPr algn="just" marL="862338" indent="-431169" lvl="1">
              <a:lnSpc>
                <a:spcPts val="5511"/>
              </a:lnSpc>
              <a:buFont typeface="Arial"/>
              <a:buChar char="•"/>
            </a:pPr>
            <a:r>
              <a:rPr lang="en-US" sz="3994">
                <a:solidFill>
                  <a:srgbClr val="545454"/>
                </a:solidFill>
                <a:latin typeface="Now Bold"/>
              </a:rPr>
              <a:t>Andi sarippudin </a:t>
            </a:r>
          </a:p>
          <a:p>
            <a:pPr algn="just" marL="862338" indent="-431169" lvl="1">
              <a:lnSpc>
                <a:spcPts val="5511"/>
              </a:lnSpc>
              <a:buFont typeface="Arial"/>
              <a:buChar char="•"/>
            </a:pPr>
            <a:r>
              <a:rPr lang="en-US" sz="3994">
                <a:solidFill>
                  <a:srgbClr val="545454"/>
                </a:solidFill>
                <a:latin typeface="Now Bold"/>
              </a:rPr>
              <a:t>Anggi Siregar</a:t>
            </a:r>
          </a:p>
          <a:p>
            <a:pPr algn="just" marL="862338" indent="-431169" lvl="1">
              <a:lnSpc>
                <a:spcPts val="5511"/>
              </a:lnSpc>
              <a:buFont typeface="Arial"/>
              <a:buChar char="•"/>
            </a:pPr>
            <a:r>
              <a:rPr lang="en-US" sz="3994">
                <a:solidFill>
                  <a:srgbClr val="545454"/>
                </a:solidFill>
                <a:latin typeface="Now Bold"/>
              </a:rPr>
              <a:t>Cherlin Vinanditha</a:t>
            </a:r>
          </a:p>
          <a:p>
            <a:pPr algn="just" marL="862338" indent="-431169" lvl="1">
              <a:lnSpc>
                <a:spcPts val="5511"/>
              </a:lnSpc>
              <a:buFont typeface="Arial"/>
              <a:buChar char="•"/>
            </a:pPr>
            <a:r>
              <a:rPr lang="en-US" sz="3994">
                <a:solidFill>
                  <a:srgbClr val="545454"/>
                </a:solidFill>
                <a:latin typeface="Now Bold"/>
              </a:rPr>
              <a:t>RirinHusfika</a:t>
            </a:r>
          </a:p>
          <a:p>
            <a:pPr algn="just" marL="862338" indent="-431169" lvl="1">
              <a:lnSpc>
                <a:spcPts val="5511"/>
              </a:lnSpc>
              <a:buFont typeface="Arial"/>
              <a:buChar char="•"/>
            </a:pPr>
            <a:r>
              <a:rPr lang="en-US" sz="3994">
                <a:solidFill>
                  <a:srgbClr val="545454"/>
                </a:solidFill>
                <a:latin typeface="Now Bold"/>
              </a:rPr>
              <a:t>Jelita Br Ginting</a:t>
            </a:r>
          </a:p>
          <a:p>
            <a:pPr algn="just" marL="862338" indent="-431169" lvl="1">
              <a:lnSpc>
                <a:spcPts val="5511"/>
              </a:lnSpc>
              <a:buFont typeface="Arial"/>
              <a:buChar char="•"/>
            </a:pPr>
            <a:r>
              <a:rPr lang="en-US" sz="3994">
                <a:solidFill>
                  <a:srgbClr val="545454"/>
                </a:solidFill>
                <a:latin typeface="Now Bold"/>
              </a:rPr>
              <a:t>M. Taufiq Hidayat</a:t>
            </a:r>
          </a:p>
          <a:p>
            <a:pPr algn="just">
              <a:lnSpc>
                <a:spcPts val="5511"/>
              </a:lnSpc>
            </a:pPr>
          </a:p>
          <a:p>
            <a:pPr algn="just">
              <a:lnSpc>
                <a:spcPts val="5511"/>
              </a:lnSpc>
            </a:pPr>
          </a:p>
        </p:txBody>
      </p:sp>
      <p:sp>
        <p:nvSpPr>
          <p:cNvPr name="TextBox 11" id="11"/>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12" id="12"/>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Tentang</a:t>
            </a:r>
          </a:p>
        </p:txBody>
      </p:sp>
      <p:sp>
        <p:nvSpPr>
          <p:cNvPr name="TextBox 13" id="13"/>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Beranda</a:t>
            </a:r>
          </a:p>
        </p:txBody>
      </p:sp>
      <p:sp>
        <p:nvSpPr>
          <p:cNvPr name="TextBox 14" id="14"/>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5" id="15"/>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Solusi</a:t>
            </a:r>
          </a:p>
        </p:txBody>
      </p:sp>
      <p:sp>
        <p:nvSpPr>
          <p:cNvPr name="TextBox 16" id="16"/>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Target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alphaModFix amt="44999"/>
            </a:blip>
            <a:stretch>
              <a:fillRect l="0" t="0" r="0" b="-23111"/>
            </a:stretch>
          </a:blipFill>
        </p:spPr>
      </p:sp>
      <p:grpSp>
        <p:nvGrpSpPr>
          <p:cNvPr name="Group 3" id="3"/>
          <p:cNvGrpSpPr/>
          <p:nvPr/>
        </p:nvGrpSpPr>
        <p:grpSpPr>
          <a:xfrm rot="0">
            <a:off x="1552058" y="8672419"/>
            <a:ext cx="1353062" cy="97970"/>
            <a:chOff x="0" y="0"/>
            <a:chExt cx="451566" cy="32696"/>
          </a:xfrm>
        </p:grpSpPr>
        <p:sp>
          <p:nvSpPr>
            <p:cNvPr name="Freeform 4" id="4"/>
            <p:cNvSpPr/>
            <p:nvPr/>
          </p:nvSpPr>
          <p:spPr>
            <a:xfrm flipH="false" flipV="false" rot="0">
              <a:off x="0" y="0"/>
              <a:ext cx="451566" cy="32696"/>
            </a:xfrm>
            <a:custGeom>
              <a:avLst/>
              <a:gdLst/>
              <a:ahLst/>
              <a:cxnLst/>
              <a:rect r="r" b="b" t="t" l="l"/>
              <a:pathLst>
                <a:path h="32696" w="451566">
                  <a:moveTo>
                    <a:pt x="0" y="0"/>
                  </a:moveTo>
                  <a:lnTo>
                    <a:pt x="451566" y="0"/>
                  </a:lnTo>
                  <a:lnTo>
                    <a:pt x="451566" y="32696"/>
                  </a:lnTo>
                  <a:lnTo>
                    <a:pt x="0" y="32696"/>
                  </a:lnTo>
                  <a:close/>
                </a:path>
              </a:pathLst>
            </a:custGeom>
            <a:solidFill>
              <a:srgbClr val="EA766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227865" y="1673435"/>
            <a:ext cx="9372660" cy="2441567"/>
          </a:xfrm>
          <a:prstGeom prst="rect">
            <a:avLst/>
          </a:prstGeom>
        </p:spPr>
        <p:txBody>
          <a:bodyPr anchor="t" rtlCol="false" tIns="0" lIns="0" bIns="0" rIns="0">
            <a:spAutoFit/>
          </a:bodyPr>
          <a:lstStyle/>
          <a:p>
            <a:pPr>
              <a:lnSpc>
                <a:spcPts val="9800"/>
              </a:lnSpc>
            </a:pPr>
            <a:r>
              <a:rPr lang="en-US" sz="7000" spc="-546">
                <a:solidFill>
                  <a:srgbClr val="D1655C"/>
                </a:solidFill>
                <a:latin typeface="Now Bold"/>
              </a:rPr>
              <a:t>Problem statement</a:t>
            </a:r>
          </a:p>
          <a:p>
            <a:pPr>
              <a:lnSpc>
                <a:spcPts val="9800"/>
              </a:lnSpc>
              <a:spcBef>
                <a:spcPct val="0"/>
              </a:spcBef>
            </a:pPr>
          </a:p>
        </p:txBody>
      </p:sp>
      <p:sp>
        <p:nvSpPr>
          <p:cNvPr name="TextBox 9" id="9"/>
          <p:cNvSpPr txBox="true"/>
          <p:nvPr/>
        </p:nvSpPr>
        <p:spPr>
          <a:xfrm rot="0">
            <a:off x="1234744" y="3072139"/>
            <a:ext cx="6150612" cy="2071361"/>
          </a:xfrm>
          <a:prstGeom prst="rect">
            <a:avLst/>
          </a:prstGeom>
        </p:spPr>
        <p:txBody>
          <a:bodyPr anchor="t" rtlCol="false" tIns="0" lIns="0" bIns="0" rIns="0">
            <a:spAutoFit/>
          </a:bodyPr>
          <a:lstStyle/>
          <a:p>
            <a:pPr>
              <a:lnSpc>
                <a:spcPts val="6580"/>
              </a:lnSpc>
            </a:pPr>
            <a:r>
              <a:rPr lang="en-US" sz="4700" spc="-366">
                <a:solidFill>
                  <a:srgbClr val="D1655C"/>
                </a:solidFill>
                <a:latin typeface="Now Bold"/>
              </a:rPr>
              <a:t>Who</a:t>
            </a:r>
          </a:p>
          <a:p>
            <a:pPr>
              <a:lnSpc>
                <a:spcPts val="3500"/>
              </a:lnSpc>
            </a:pPr>
            <a:r>
              <a:rPr lang="en-US" sz="2500" spc="-195">
                <a:solidFill>
                  <a:srgbClr val="D1655C"/>
                </a:solidFill>
                <a:latin typeface="Now Bold"/>
              </a:rPr>
              <a:t>is affected by the problem?</a:t>
            </a:r>
          </a:p>
          <a:p>
            <a:pPr>
              <a:lnSpc>
                <a:spcPts val="6580"/>
              </a:lnSpc>
              <a:spcBef>
                <a:spcPct val="0"/>
              </a:spcBef>
            </a:pPr>
          </a:p>
        </p:txBody>
      </p:sp>
      <p:sp>
        <p:nvSpPr>
          <p:cNvPr name="TextBox 10" id="10"/>
          <p:cNvSpPr txBox="true"/>
          <p:nvPr/>
        </p:nvSpPr>
        <p:spPr>
          <a:xfrm rot="0">
            <a:off x="6738525" y="2925370"/>
            <a:ext cx="10366769" cy="2283333"/>
          </a:xfrm>
          <a:prstGeom prst="rect">
            <a:avLst/>
          </a:prstGeom>
        </p:spPr>
        <p:txBody>
          <a:bodyPr anchor="t" rtlCol="false" tIns="0" lIns="0" bIns="0" rIns="0">
            <a:spAutoFit/>
          </a:bodyPr>
          <a:lstStyle/>
          <a:p>
            <a:pPr algn="just">
              <a:lnSpc>
                <a:spcPts val="3035"/>
              </a:lnSpc>
            </a:pPr>
            <a:r>
              <a:rPr lang="en-US" sz="2199">
                <a:solidFill>
                  <a:srgbClr val="545454"/>
                </a:solidFill>
                <a:latin typeface="Now"/>
              </a:rPr>
              <a:t>Orang-orang yang mengalami masalah ini adallah seorang wisatawan atau calon wisatawan yang tertarik untuk membeli dan menikmati oleh-oleh/UMKM Lokal. Ini mencakup wisatawan domestik dan internasional yang mencari informasi yang komprehensif dan mudah diakses tentang 0leh-oleh/UMKM Lokal khas Jogja.</a:t>
            </a:r>
          </a:p>
          <a:p>
            <a:pPr algn="just">
              <a:lnSpc>
                <a:spcPts val="3035"/>
              </a:lnSpc>
            </a:pPr>
          </a:p>
        </p:txBody>
      </p:sp>
      <p:sp>
        <p:nvSpPr>
          <p:cNvPr name="AutoShape 11" id="11"/>
          <p:cNvSpPr/>
          <p:nvPr/>
        </p:nvSpPr>
        <p:spPr>
          <a:xfrm>
            <a:off x="10451949" y="846215"/>
            <a:ext cx="664535" cy="0"/>
          </a:xfrm>
          <a:prstGeom prst="line">
            <a:avLst/>
          </a:prstGeom>
          <a:ln cap="flat" w="19050">
            <a:solidFill>
              <a:srgbClr val="D1655C"/>
            </a:solidFill>
            <a:prstDash val="solid"/>
            <a:headEnd type="none" len="sm" w="sm"/>
            <a:tailEnd type="none" len="sm" w="sm"/>
          </a:ln>
        </p:spPr>
      </p:sp>
      <p:sp>
        <p:nvSpPr>
          <p:cNvPr name="TextBox 12" id="12"/>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13" id="13"/>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Tentang</a:t>
            </a:r>
          </a:p>
        </p:txBody>
      </p:sp>
      <p:sp>
        <p:nvSpPr>
          <p:cNvPr name="TextBox 14" id="14"/>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Beranda</a:t>
            </a:r>
          </a:p>
        </p:txBody>
      </p:sp>
      <p:sp>
        <p:nvSpPr>
          <p:cNvPr name="TextBox 15" id="15"/>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6" id="16"/>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Solusi</a:t>
            </a:r>
          </a:p>
        </p:txBody>
      </p:sp>
      <p:sp>
        <p:nvSpPr>
          <p:cNvPr name="TextBox 17" id="17"/>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Target</a:t>
            </a:r>
          </a:p>
        </p:txBody>
      </p:sp>
      <p:sp>
        <p:nvSpPr>
          <p:cNvPr name="TextBox 18" id="18"/>
          <p:cNvSpPr txBox="true"/>
          <p:nvPr/>
        </p:nvSpPr>
        <p:spPr>
          <a:xfrm rot="0">
            <a:off x="1234744" y="5375001"/>
            <a:ext cx="6150612" cy="1270630"/>
          </a:xfrm>
          <a:prstGeom prst="rect">
            <a:avLst/>
          </a:prstGeom>
        </p:spPr>
        <p:txBody>
          <a:bodyPr anchor="t" rtlCol="false" tIns="0" lIns="0" bIns="0" rIns="0">
            <a:spAutoFit/>
          </a:bodyPr>
          <a:lstStyle/>
          <a:p>
            <a:pPr>
              <a:lnSpc>
                <a:spcPts val="6580"/>
              </a:lnSpc>
            </a:pPr>
            <a:r>
              <a:rPr lang="en-US" sz="4700" spc="-366">
                <a:solidFill>
                  <a:srgbClr val="D1655C"/>
                </a:solidFill>
                <a:latin typeface="Now Bold"/>
              </a:rPr>
              <a:t>What </a:t>
            </a:r>
          </a:p>
          <a:p>
            <a:pPr>
              <a:lnSpc>
                <a:spcPts val="3499"/>
              </a:lnSpc>
              <a:spcBef>
                <a:spcPct val="0"/>
              </a:spcBef>
            </a:pPr>
            <a:r>
              <a:rPr lang="en-US" sz="2499" spc="-194">
                <a:solidFill>
                  <a:srgbClr val="D1655C"/>
                </a:solidFill>
                <a:latin typeface="Now Bold"/>
              </a:rPr>
              <a:t>is the problem?</a:t>
            </a:r>
          </a:p>
        </p:txBody>
      </p:sp>
      <p:sp>
        <p:nvSpPr>
          <p:cNvPr name="TextBox 19" id="19"/>
          <p:cNvSpPr txBox="true"/>
          <p:nvPr/>
        </p:nvSpPr>
        <p:spPr>
          <a:xfrm rot="0">
            <a:off x="6738525" y="5228231"/>
            <a:ext cx="10366769" cy="2664333"/>
          </a:xfrm>
          <a:prstGeom prst="rect">
            <a:avLst/>
          </a:prstGeom>
        </p:spPr>
        <p:txBody>
          <a:bodyPr anchor="t" rtlCol="false" tIns="0" lIns="0" bIns="0" rIns="0">
            <a:spAutoFit/>
          </a:bodyPr>
          <a:lstStyle/>
          <a:p>
            <a:pPr algn="just">
              <a:lnSpc>
                <a:spcPts val="3035"/>
              </a:lnSpc>
            </a:pPr>
            <a:r>
              <a:rPr lang="en-US" sz="2199">
                <a:solidFill>
                  <a:srgbClr val="545454"/>
                </a:solidFill>
                <a:latin typeface="Now"/>
              </a:rPr>
              <a:t>Masalah yang dihadapi adalah kurangnya informasi yang terintegrasi dan aksesibilitas yang terbatas terkait potensi oleh-oleh/UMKM lokal yang ada di jogja. Wisatawan mengalami kesulitan dalam mengakses informasi yang akurat dan lengkap tentang destinasi, kegiatan, serta layanan yang tersedia. Kurangnya sumber informasi yang terpercaya dan mudah diakses dapat menghambat perencanaan dan pengambilan keputusan wisatawan.</a:t>
            </a:r>
          </a:p>
          <a:p>
            <a:pPr algn="just">
              <a:lnSpc>
                <a:spcPts val="303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alphaModFix amt="44999"/>
            </a:blip>
            <a:stretch>
              <a:fillRect l="0" t="0" r="0" b="-23111"/>
            </a:stretch>
          </a:blipFill>
        </p:spPr>
      </p:sp>
      <p:grpSp>
        <p:nvGrpSpPr>
          <p:cNvPr name="Group 3" id="3"/>
          <p:cNvGrpSpPr/>
          <p:nvPr/>
        </p:nvGrpSpPr>
        <p:grpSpPr>
          <a:xfrm rot="0">
            <a:off x="1552058" y="8672419"/>
            <a:ext cx="1353062" cy="97970"/>
            <a:chOff x="0" y="0"/>
            <a:chExt cx="451566" cy="32696"/>
          </a:xfrm>
        </p:grpSpPr>
        <p:sp>
          <p:nvSpPr>
            <p:cNvPr name="Freeform 4" id="4"/>
            <p:cNvSpPr/>
            <p:nvPr/>
          </p:nvSpPr>
          <p:spPr>
            <a:xfrm flipH="false" flipV="false" rot="0">
              <a:off x="0" y="0"/>
              <a:ext cx="451566" cy="32696"/>
            </a:xfrm>
            <a:custGeom>
              <a:avLst/>
              <a:gdLst/>
              <a:ahLst/>
              <a:cxnLst/>
              <a:rect r="r" b="b" t="t" l="l"/>
              <a:pathLst>
                <a:path h="32696" w="451566">
                  <a:moveTo>
                    <a:pt x="0" y="0"/>
                  </a:moveTo>
                  <a:lnTo>
                    <a:pt x="451566" y="0"/>
                  </a:lnTo>
                  <a:lnTo>
                    <a:pt x="451566" y="32696"/>
                  </a:lnTo>
                  <a:lnTo>
                    <a:pt x="0" y="32696"/>
                  </a:lnTo>
                  <a:close/>
                </a:path>
              </a:pathLst>
            </a:custGeom>
            <a:solidFill>
              <a:srgbClr val="EA766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227865" y="1673435"/>
            <a:ext cx="9372660" cy="2441567"/>
          </a:xfrm>
          <a:prstGeom prst="rect">
            <a:avLst/>
          </a:prstGeom>
        </p:spPr>
        <p:txBody>
          <a:bodyPr anchor="t" rtlCol="false" tIns="0" lIns="0" bIns="0" rIns="0">
            <a:spAutoFit/>
          </a:bodyPr>
          <a:lstStyle/>
          <a:p>
            <a:pPr>
              <a:lnSpc>
                <a:spcPts val="9800"/>
              </a:lnSpc>
            </a:pPr>
            <a:r>
              <a:rPr lang="en-US" sz="7000" spc="-546">
                <a:solidFill>
                  <a:srgbClr val="D1655C"/>
                </a:solidFill>
                <a:latin typeface="Now Bold"/>
              </a:rPr>
              <a:t>Problem statement</a:t>
            </a:r>
          </a:p>
          <a:p>
            <a:pPr>
              <a:lnSpc>
                <a:spcPts val="9800"/>
              </a:lnSpc>
              <a:spcBef>
                <a:spcPct val="0"/>
              </a:spcBef>
            </a:pPr>
          </a:p>
        </p:txBody>
      </p:sp>
      <p:sp>
        <p:nvSpPr>
          <p:cNvPr name="TextBox 9" id="9"/>
          <p:cNvSpPr txBox="true"/>
          <p:nvPr/>
        </p:nvSpPr>
        <p:spPr>
          <a:xfrm rot="0">
            <a:off x="1234744" y="3062614"/>
            <a:ext cx="6150612" cy="1244595"/>
          </a:xfrm>
          <a:prstGeom prst="rect">
            <a:avLst/>
          </a:prstGeom>
        </p:spPr>
        <p:txBody>
          <a:bodyPr anchor="t" rtlCol="false" tIns="0" lIns="0" bIns="0" rIns="0">
            <a:spAutoFit/>
          </a:bodyPr>
          <a:lstStyle/>
          <a:p>
            <a:pPr>
              <a:lnSpc>
                <a:spcPts val="6300"/>
              </a:lnSpc>
            </a:pPr>
            <a:r>
              <a:rPr lang="en-US" sz="4500" spc="-351">
                <a:solidFill>
                  <a:srgbClr val="D1655C"/>
                </a:solidFill>
                <a:latin typeface="Now Bold"/>
              </a:rPr>
              <a:t>Where </a:t>
            </a:r>
          </a:p>
          <a:p>
            <a:pPr>
              <a:lnSpc>
                <a:spcPts val="3499"/>
              </a:lnSpc>
              <a:spcBef>
                <a:spcPct val="0"/>
              </a:spcBef>
            </a:pPr>
            <a:r>
              <a:rPr lang="en-US" sz="2499" spc="-194">
                <a:solidFill>
                  <a:srgbClr val="D1655C"/>
                </a:solidFill>
                <a:latin typeface="Now Bold"/>
              </a:rPr>
              <a:t>does the problem occur?</a:t>
            </a:r>
          </a:p>
        </p:txBody>
      </p:sp>
      <p:sp>
        <p:nvSpPr>
          <p:cNvPr name="TextBox 10" id="10"/>
          <p:cNvSpPr txBox="true"/>
          <p:nvPr/>
        </p:nvSpPr>
        <p:spPr>
          <a:xfrm rot="0">
            <a:off x="6738525" y="2925370"/>
            <a:ext cx="10366769" cy="1902333"/>
          </a:xfrm>
          <a:prstGeom prst="rect">
            <a:avLst/>
          </a:prstGeom>
        </p:spPr>
        <p:txBody>
          <a:bodyPr anchor="t" rtlCol="false" tIns="0" lIns="0" bIns="0" rIns="0">
            <a:spAutoFit/>
          </a:bodyPr>
          <a:lstStyle/>
          <a:p>
            <a:pPr algn="just">
              <a:lnSpc>
                <a:spcPts val="3035"/>
              </a:lnSpc>
            </a:pPr>
            <a:r>
              <a:rPr lang="en-US" sz="2199">
                <a:solidFill>
                  <a:srgbClr val="545454"/>
                </a:solidFill>
                <a:latin typeface="Now"/>
              </a:rPr>
              <a:t>Masalah ini hadir dalam berbagai tahap pertama wisatawan mengalami kesulitan dalam mencari informasi di internet atau platform online yang sering kali tidak terintegrasi dan membingungkan. Selanjutnya, mereka menghadapi hambatan saat mencari detail spesifik tentang destinasi yang ada di jogja. </a:t>
            </a:r>
          </a:p>
        </p:txBody>
      </p:sp>
      <p:sp>
        <p:nvSpPr>
          <p:cNvPr name="AutoShape 11" id="11"/>
          <p:cNvSpPr/>
          <p:nvPr/>
        </p:nvSpPr>
        <p:spPr>
          <a:xfrm>
            <a:off x="10451949" y="846215"/>
            <a:ext cx="664535" cy="0"/>
          </a:xfrm>
          <a:prstGeom prst="line">
            <a:avLst/>
          </a:prstGeom>
          <a:ln cap="flat" w="19050">
            <a:solidFill>
              <a:srgbClr val="D1655C"/>
            </a:solidFill>
            <a:prstDash val="solid"/>
            <a:headEnd type="none" len="sm" w="sm"/>
            <a:tailEnd type="none" len="sm" w="sm"/>
          </a:ln>
        </p:spPr>
      </p:sp>
      <p:sp>
        <p:nvSpPr>
          <p:cNvPr name="TextBox 12" id="12"/>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13" id="13"/>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Tentang</a:t>
            </a:r>
          </a:p>
        </p:txBody>
      </p:sp>
      <p:sp>
        <p:nvSpPr>
          <p:cNvPr name="TextBox 14" id="14"/>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Beranda</a:t>
            </a:r>
          </a:p>
        </p:txBody>
      </p:sp>
      <p:sp>
        <p:nvSpPr>
          <p:cNvPr name="TextBox 15" id="15"/>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6" id="16"/>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Solusi</a:t>
            </a:r>
          </a:p>
        </p:txBody>
      </p:sp>
      <p:sp>
        <p:nvSpPr>
          <p:cNvPr name="TextBox 17" id="17"/>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Target</a:t>
            </a:r>
          </a:p>
        </p:txBody>
      </p:sp>
      <p:sp>
        <p:nvSpPr>
          <p:cNvPr name="TextBox 18" id="18"/>
          <p:cNvSpPr txBox="true"/>
          <p:nvPr/>
        </p:nvSpPr>
        <p:spPr>
          <a:xfrm rot="0">
            <a:off x="1234744" y="5375001"/>
            <a:ext cx="6150612" cy="1270635"/>
          </a:xfrm>
          <a:prstGeom prst="rect">
            <a:avLst/>
          </a:prstGeom>
        </p:spPr>
        <p:txBody>
          <a:bodyPr anchor="t" rtlCol="false" tIns="0" lIns="0" bIns="0" rIns="0">
            <a:spAutoFit/>
          </a:bodyPr>
          <a:lstStyle/>
          <a:p>
            <a:pPr>
              <a:lnSpc>
                <a:spcPts val="6580"/>
              </a:lnSpc>
            </a:pPr>
            <a:r>
              <a:rPr lang="en-US" sz="4700" spc="-366">
                <a:solidFill>
                  <a:srgbClr val="D1655C"/>
                </a:solidFill>
                <a:latin typeface="Now Bold"/>
              </a:rPr>
              <a:t>Why </a:t>
            </a:r>
          </a:p>
          <a:p>
            <a:pPr>
              <a:lnSpc>
                <a:spcPts val="3499"/>
              </a:lnSpc>
              <a:spcBef>
                <a:spcPct val="0"/>
              </a:spcBef>
            </a:pPr>
            <a:r>
              <a:rPr lang="en-US" sz="2499" spc="-194">
                <a:solidFill>
                  <a:srgbClr val="D1655C"/>
                </a:solidFill>
                <a:latin typeface="Now Bold"/>
              </a:rPr>
              <a:t>is it a problem?</a:t>
            </a:r>
          </a:p>
        </p:txBody>
      </p:sp>
      <p:sp>
        <p:nvSpPr>
          <p:cNvPr name="TextBox 19" id="19"/>
          <p:cNvSpPr txBox="true"/>
          <p:nvPr/>
        </p:nvSpPr>
        <p:spPr>
          <a:xfrm rot="0">
            <a:off x="6738525" y="5228231"/>
            <a:ext cx="10366769" cy="3426333"/>
          </a:xfrm>
          <a:prstGeom prst="rect">
            <a:avLst/>
          </a:prstGeom>
        </p:spPr>
        <p:txBody>
          <a:bodyPr anchor="t" rtlCol="false" tIns="0" lIns="0" bIns="0" rIns="0">
            <a:spAutoFit/>
          </a:bodyPr>
          <a:lstStyle/>
          <a:p>
            <a:pPr algn="just">
              <a:lnSpc>
                <a:spcPts val="3035"/>
              </a:lnSpc>
            </a:pPr>
            <a:r>
              <a:rPr lang="en-US" sz="2199">
                <a:solidFill>
                  <a:srgbClr val="545454"/>
                </a:solidFill>
                <a:latin typeface="Now"/>
              </a:rPr>
              <a:t>Hal ini penting karena dengan adanya sebuah website oleh-oleh/UMKM lokal yang memiliki potensi untuk meningkatkan minat wisatawan dan mendukung pertumbuhan industri daerah. Dalam era digital saat ini, dengan akses yang mudah dan informasi yang komprehensif adalah kunci dalam mempengaruhi persepsi wisatawan terhadap UMKM lokal sebagai tujuan yang menarik. Dengan menyajikan informasi yang akurat, website oleh-oleh/UMKM lokal dapat membangun rasa kepercayaan dan kredibilitas, serta memberikan pengalaman yang lebih positif kepada para wisatawan.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alphaModFix amt="44999"/>
            </a:blip>
            <a:stretch>
              <a:fillRect l="0" t="0" r="0" b="-23111"/>
            </a:stretch>
          </a:blipFill>
        </p:spPr>
      </p:sp>
      <p:grpSp>
        <p:nvGrpSpPr>
          <p:cNvPr name="Group 3" id="3"/>
          <p:cNvGrpSpPr/>
          <p:nvPr/>
        </p:nvGrpSpPr>
        <p:grpSpPr>
          <a:xfrm rot="0">
            <a:off x="1552058" y="8672419"/>
            <a:ext cx="1353062" cy="97970"/>
            <a:chOff x="0" y="0"/>
            <a:chExt cx="451566" cy="32696"/>
          </a:xfrm>
        </p:grpSpPr>
        <p:sp>
          <p:nvSpPr>
            <p:cNvPr name="Freeform 4" id="4"/>
            <p:cNvSpPr/>
            <p:nvPr/>
          </p:nvSpPr>
          <p:spPr>
            <a:xfrm flipH="false" flipV="false" rot="0">
              <a:off x="0" y="0"/>
              <a:ext cx="451566" cy="32696"/>
            </a:xfrm>
            <a:custGeom>
              <a:avLst/>
              <a:gdLst/>
              <a:ahLst/>
              <a:cxnLst/>
              <a:rect r="r" b="b" t="t" l="l"/>
              <a:pathLst>
                <a:path h="32696" w="451566">
                  <a:moveTo>
                    <a:pt x="0" y="0"/>
                  </a:moveTo>
                  <a:lnTo>
                    <a:pt x="451566" y="0"/>
                  </a:lnTo>
                  <a:lnTo>
                    <a:pt x="451566" y="32696"/>
                  </a:lnTo>
                  <a:lnTo>
                    <a:pt x="0" y="32696"/>
                  </a:lnTo>
                  <a:close/>
                </a:path>
              </a:pathLst>
            </a:custGeom>
            <a:solidFill>
              <a:srgbClr val="EA766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374793" y="3168574"/>
            <a:ext cx="7486178" cy="4529138"/>
          </a:xfrm>
          <a:custGeom>
            <a:avLst/>
            <a:gdLst/>
            <a:ahLst/>
            <a:cxnLst/>
            <a:rect r="r" b="b" t="t" l="l"/>
            <a:pathLst>
              <a:path h="4529138" w="7486178">
                <a:moveTo>
                  <a:pt x="0" y="0"/>
                </a:moveTo>
                <a:lnTo>
                  <a:pt x="7486178" y="0"/>
                </a:lnTo>
                <a:lnTo>
                  <a:pt x="7486178" y="4529138"/>
                </a:lnTo>
                <a:lnTo>
                  <a:pt x="0" y="4529138"/>
                </a:lnTo>
                <a:lnTo>
                  <a:pt x="0" y="0"/>
                </a:lnTo>
                <a:close/>
              </a:path>
            </a:pathLst>
          </a:custGeom>
          <a:blipFill>
            <a:blip r:embed="rId7"/>
            <a:stretch>
              <a:fillRect l="0" t="0" r="0" b="0"/>
            </a:stretch>
          </a:blipFill>
        </p:spPr>
      </p:sp>
      <p:sp>
        <p:nvSpPr>
          <p:cNvPr name="TextBox 9" id="9"/>
          <p:cNvSpPr txBox="true"/>
          <p:nvPr/>
        </p:nvSpPr>
        <p:spPr>
          <a:xfrm rot="0">
            <a:off x="1411556" y="2135786"/>
            <a:ext cx="6979882" cy="1203317"/>
          </a:xfrm>
          <a:prstGeom prst="rect">
            <a:avLst/>
          </a:prstGeom>
        </p:spPr>
        <p:txBody>
          <a:bodyPr anchor="t" rtlCol="false" tIns="0" lIns="0" bIns="0" rIns="0">
            <a:spAutoFit/>
          </a:bodyPr>
          <a:lstStyle/>
          <a:p>
            <a:pPr>
              <a:lnSpc>
                <a:spcPts val="9800"/>
              </a:lnSpc>
              <a:spcBef>
                <a:spcPct val="0"/>
              </a:spcBef>
            </a:pPr>
            <a:r>
              <a:rPr lang="en-US" sz="7000" spc="-546">
                <a:solidFill>
                  <a:srgbClr val="D1655C"/>
                </a:solidFill>
                <a:latin typeface="Now Bold"/>
              </a:rPr>
              <a:t>Apa itu UMKM ?</a:t>
            </a:r>
          </a:p>
        </p:txBody>
      </p:sp>
      <p:sp>
        <p:nvSpPr>
          <p:cNvPr name="TextBox 10" id="10"/>
          <p:cNvSpPr txBox="true"/>
          <p:nvPr/>
        </p:nvSpPr>
        <p:spPr>
          <a:xfrm rot="0">
            <a:off x="1393360" y="3697282"/>
            <a:ext cx="6979882" cy="4569333"/>
          </a:xfrm>
          <a:prstGeom prst="rect">
            <a:avLst/>
          </a:prstGeom>
        </p:spPr>
        <p:txBody>
          <a:bodyPr anchor="t" rtlCol="false" tIns="0" lIns="0" bIns="0" rIns="0">
            <a:spAutoFit/>
          </a:bodyPr>
          <a:lstStyle/>
          <a:p>
            <a:pPr algn="just">
              <a:lnSpc>
                <a:spcPts val="3035"/>
              </a:lnSpc>
            </a:pPr>
            <a:r>
              <a:rPr lang="en-US" sz="2199">
                <a:solidFill>
                  <a:srgbClr val="545454"/>
                </a:solidFill>
                <a:latin typeface="Now"/>
              </a:rPr>
              <a:t>UMKM (Usaha Mikro Kecil Menengah) adalah sektor industri yang penting dalam stabilitas perekonomian di tingkat lokal dan daerah. Mereka bisa dimiliki oleh individu atau badan usaha dan harus memenuhi kriteria untuk diklasifikasikan sebagai usaha mikro, kecil, atau menengah. Produk-produk UMKM lokal termasuk sembako, sayuran, keripik pisang, kerupuk acan, dan lainnya. UMKM juga berperan dalam meningkatkan ekonomi masyarakat desa dan Presiden Joko Widodo mendukungnya untuk bersaing di pasar global.</a:t>
            </a:r>
          </a:p>
        </p:txBody>
      </p:sp>
      <p:sp>
        <p:nvSpPr>
          <p:cNvPr name="AutoShape 11" id="11"/>
          <p:cNvSpPr/>
          <p:nvPr/>
        </p:nvSpPr>
        <p:spPr>
          <a:xfrm>
            <a:off x="10451949" y="846215"/>
            <a:ext cx="664535" cy="0"/>
          </a:xfrm>
          <a:prstGeom prst="line">
            <a:avLst/>
          </a:prstGeom>
          <a:ln cap="flat" w="19050">
            <a:solidFill>
              <a:srgbClr val="D1655C"/>
            </a:solidFill>
            <a:prstDash val="solid"/>
            <a:headEnd type="none" len="sm" w="sm"/>
            <a:tailEnd type="none" len="sm" w="sm"/>
          </a:ln>
        </p:spPr>
      </p:sp>
      <p:sp>
        <p:nvSpPr>
          <p:cNvPr name="TextBox 12" id="12"/>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13" id="13"/>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Tentang</a:t>
            </a:r>
          </a:p>
        </p:txBody>
      </p:sp>
      <p:sp>
        <p:nvSpPr>
          <p:cNvPr name="TextBox 14" id="14"/>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Beranda</a:t>
            </a:r>
          </a:p>
        </p:txBody>
      </p:sp>
      <p:sp>
        <p:nvSpPr>
          <p:cNvPr name="TextBox 15" id="15"/>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6" id="16"/>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Solusi</a:t>
            </a:r>
          </a:p>
        </p:txBody>
      </p:sp>
      <p:sp>
        <p:nvSpPr>
          <p:cNvPr name="TextBox 17" id="17"/>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Target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alphaModFix amt="44999"/>
            </a:blip>
            <a:stretch>
              <a:fillRect l="0" t="0" r="0" b="-23111"/>
            </a:stretch>
          </a:blipFill>
        </p:spPr>
      </p:sp>
      <p:grpSp>
        <p:nvGrpSpPr>
          <p:cNvPr name="Group 3" id="3"/>
          <p:cNvGrpSpPr/>
          <p:nvPr/>
        </p:nvGrpSpPr>
        <p:grpSpPr>
          <a:xfrm rot="0">
            <a:off x="1552058" y="8672419"/>
            <a:ext cx="1353062" cy="97970"/>
            <a:chOff x="0" y="0"/>
            <a:chExt cx="451566" cy="32696"/>
          </a:xfrm>
        </p:grpSpPr>
        <p:sp>
          <p:nvSpPr>
            <p:cNvPr name="Freeform 4" id="4"/>
            <p:cNvSpPr/>
            <p:nvPr/>
          </p:nvSpPr>
          <p:spPr>
            <a:xfrm flipH="false" flipV="false" rot="0">
              <a:off x="0" y="0"/>
              <a:ext cx="451566" cy="32696"/>
            </a:xfrm>
            <a:custGeom>
              <a:avLst/>
              <a:gdLst/>
              <a:ahLst/>
              <a:cxnLst/>
              <a:rect r="r" b="b" t="t" l="l"/>
              <a:pathLst>
                <a:path h="32696" w="451566">
                  <a:moveTo>
                    <a:pt x="0" y="0"/>
                  </a:moveTo>
                  <a:lnTo>
                    <a:pt x="451566" y="0"/>
                  </a:lnTo>
                  <a:lnTo>
                    <a:pt x="451566" y="32696"/>
                  </a:lnTo>
                  <a:lnTo>
                    <a:pt x="0" y="32696"/>
                  </a:lnTo>
                  <a:close/>
                </a:path>
              </a:pathLst>
            </a:custGeom>
            <a:solidFill>
              <a:srgbClr val="EA766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778130" y="2269136"/>
            <a:ext cx="8116533" cy="4636569"/>
          </a:xfrm>
          <a:custGeom>
            <a:avLst/>
            <a:gdLst/>
            <a:ahLst/>
            <a:cxnLst/>
            <a:rect r="r" b="b" t="t" l="l"/>
            <a:pathLst>
              <a:path h="4636569" w="8116533">
                <a:moveTo>
                  <a:pt x="0" y="0"/>
                </a:moveTo>
                <a:lnTo>
                  <a:pt x="8116532" y="0"/>
                </a:lnTo>
                <a:lnTo>
                  <a:pt x="8116532" y="4636570"/>
                </a:lnTo>
                <a:lnTo>
                  <a:pt x="0" y="4636570"/>
                </a:lnTo>
                <a:lnTo>
                  <a:pt x="0" y="0"/>
                </a:lnTo>
                <a:close/>
              </a:path>
            </a:pathLst>
          </a:custGeom>
          <a:blipFill>
            <a:blip r:embed="rId7"/>
            <a:stretch>
              <a:fillRect l="0" t="0" r="0" b="0"/>
            </a:stretch>
          </a:blipFill>
        </p:spPr>
      </p:sp>
      <p:sp>
        <p:nvSpPr>
          <p:cNvPr name="TextBox 9" id="9"/>
          <p:cNvSpPr txBox="true"/>
          <p:nvPr/>
        </p:nvSpPr>
        <p:spPr>
          <a:xfrm rot="0">
            <a:off x="1411556" y="2145311"/>
            <a:ext cx="6979882" cy="1104257"/>
          </a:xfrm>
          <a:prstGeom prst="rect">
            <a:avLst/>
          </a:prstGeom>
        </p:spPr>
        <p:txBody>
          <a:bodyPr anchor="t" rtlCol="false" tIns="0" lIns="0" bIns="0" rIns="0">
            <a:spAutoFit/>
          </a:bodyPr>
          <a:lstStyle/>
          <a:p>
            <a:pPr>
              <a:lnSpc>
                <a:spcPts val="8960"/>
              </a:lnSpc>
              <a:spcBef>
                <a:spcPct val="0"/>
              </a:spcBef>
            </a:pPr>
            <a:r>
              <a:rPr lang="en-US" sz="6400" spc="-499">
                <a:solidFill>
                  <a:srgbClr val="D1655C"/>
                </a:solidFill>
                <a:latin typeface="Now Bold"/>
              </a:rPr>
              <a:t>Apa itu oleh-oleh ?</a:t>
            </a:r>
          </a:p>
        </p:txBody>
      </p:sp>
      <p:sp>
        <p:nvSpPr>
          <p:cNvPr name="TextBox 10" id="10"/>
          <p:cNvSpPr txBox="true"/>
          <p:nvPr/>
        </p:nvSpPr>
        <p:spPr>
          <a:xfrm rot="0">
            <a:off x="1393360" y="3697282"/>
            <a:ext cx="6979882" cy="3045333"/>
          </a:xfrm>
          <a:prstGeom prst="rect">
            <a:avLst/>
          </a:prstGeom>
        </p:spPr>
        <p:txBody>
          <a:bodyPr anchor="t" rtlCol="false" tIns="0" lIns="0" bIns="0" rIns="0">
            <a:spAutoFit/>
          </a:bodyPr>
          <a:lstStyle/>
          <a:p>
            <a:pPr algn="just">
              <a:lnSpc>
                <a:spcPts val="3035"/>
              </a:lnSpc>
            </a:pPr>
            <a:r>
              <a:rPr lang="en-US" sz="2199">
                <a:solidFill>
                  <a:srgbClr val="545454"/>
                </a:solidFill>
                <a:latin typeface="Now"/>
              </a:rPr>
              <a:t>Oleh-oleh adalah sesuatu yang dibawa dari bepergian atau bisa disebut juga buah tangan. Oleh-oleh sendiri ada berbagai jenis dan macamnya, oleholeh biasanya dibawa oleh orang yang baru saja mengunjungi suatu daerah atau tempat wisata. Oleh-oleh bisa berupa makanan, souvenir, kain atau benda-benda khas dari daearah tempat yang dikunjungi.</a:t>
            </a:r>
          </a:p>
        </p:txBody>
      </p:sp>
      <p:sp>
        <p:nvSpPr>
          <p:cNvPr name="AutoShape 11" id="11"/>
          <p:cNvSpPr/>
          <p:nvPr/>
        </p:nvSpPr>
        <p:spPr>
          <a:xfrm>
            <a:off x="10451949" y="846215"/>
            <a:ext cx="664535" cy="0"/>
          </a:xfrm>
          <a:prstGeom prst="line">
            <a:avLst/>
          </a:prstGeom>
          <a:ln cap="flat" w="19050">
            <a:solidFill>
              <a:srgbClr val="D1655C"/>
            </a:solidFill>
            <a:prstDash val="solid"/>
            <a:headEnd type="none" len="sm" w="sm"/>
            <a:tailEnd type="none" len="sm" w="sm"/>
          </a:ln>
        </p:spPr>
      </p:sp>
      <p:sp>
        <p:nvSpPr>
          <p:cNvPr name="TextBox 12" id="12"/>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13" id="13"/>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Tentang</a:t>
            </a:r>
          </a:p>
        </p:txBody>
      </p:sp>
      <p:sp>
        <p:nvSpPr>
          <p:cNvPr name="TextBox 14" id="14"/>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Beranda</a:t>
            </a:r>
          </a:p>
        </p:txBody>
      </p:sp>
      <p:sp>
        <p:nvSpPr>
          <p:cNvPr name="TextBox 15" id="15"/>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6" id="16"/>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Solusi</a:t>
            </a:r>
          </a:p>
        </p:txBody>
      </p:sp>
      <p:sp>
        <p:nvSpPr>
          <p:cNvPr name="TextBox 17" id="17"/>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Target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alphaModFix amt="44999"/>
            </a:blip>
            <a:stretch>
              <a:fillRect l="0" t="0" r="0" b="-23111"/>
            </a:stretch>
          </a:blipFill>
        </p:spPr>
      </p:sp>
      <p:grpSp>
        <p:nvGrpSpPr>
          <p:cNvPr name="Group 3" id="3"/>
          <p:cNvGrpSpPr/>
          <p:nvPr/>
        </p:nvGrpSpPr>
        <p:grpSpPr>
          <a:xfrm rot="0">
            <a:off x="1552058" y="8672419"/>
            <a:ext cx="1353062" cy="97970"/>
            <a:chOff x="0" y="0"/>
            <a:chExt cx="451566" cy="32696"/>
          </a:xfrm>
        </p:grpSpPr>
        <p:sp>
          <p:nvSpPr>
            <p:cNvPr name="Freeform 4" id="4"/>
            <p:cNvSpPr/>
            <p:nvPr/>
          </p:nvSpPr>
          <p:spPr>
            <a:xfrm flipH="false" flipV="false" rot="0">
              <a:off x="0" y="0"/>
              <a:ext cx="451566" cy="32696"/>
            </a:xfrm>
            <a:custGeom>
              <a:avLst/>
              <a:gdLst/>
              <a:ahLst/>
              <a:cxnLst/>
              <a:rect r="r" b="b" t="t" l="l"/>
              <a:pathLst>
                <a:path h="32696" w="451566">
                  <a:moveTo>
                    <a:pt x="0" y="0"/>
                  </a:moveTo>
                  <a:lnTo>
                    <a:pt x="451566" y="0"/>
                  </a:lnTo>
                  <a:lnTo>
                    <a:pt x="451566" y="32696"/>
                  </a:lnTo>
                  <a:lnTo>
                    <a:pt x="0" y="32696"/>
                  </a:lnTo>
                  <a:close/>
                </a:path>
              </a:pathLst>
            </a:custGeom>
            <a:solidFill>
              <a:srgbClr val="EA766D"/>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393360" y="1865307"/>
            <a:ext cx="9390856" cy="1393825"/>
          </a:xfrm>
          <a:prstGeom prst="rect">
            <a:avLst/>
          </a:prstGeom>
        </p:spPr>
        <p:txBody>
          <a:bodyPr anchor="t" rtlCol="false" tIns="0" lIns="0" bIns="0" rIns="0">
            <a:spAutoFit/>
          </a:bodyPr>
          <a:lstStyle/>
          <a:p>
            <a:pPr>
              <a:lnSpc>
                <a:spcPts val="5599"/>
              </a:lnSpc>
              <a:spcBef>
                <a:spcPct val="0"/>
              </a:spcBef>
            </a:pPr>
            <a:r>
              <a:rPr lang="en-US" sz="3999" spc="-311">
                <a:solidFill>
                  <a:srgbClr val="D1655C"/>
                </a:solidFill>
                <a:latin typeface="Now Bold"/>
              </a:rPr>
              <a:t>Perkembangan Oleh-Oleh Khas Yogyakarta dari masa ke masa</a:t>
            </a:r>
          </a:p>
        </p:txBody>
      </p:sp>
      <p:sp>
        <p:nvSpPr>
          <p:cNvPr name="TextBox 9" id="9"/>
          <p:cNvSpPr txBox="true"/>
          <p:nvPr/>
        </p:nvSpPr>
        <p:spPr>
          <a:xfrm rot="0">
            <a:off x="1393360" y="3697282"/>
            <a:ext cx="15865940" cy="3807333"/>
          </a:xfrm>
          <a:prstGeom prst="rect">
            <a:avLst/>
          </a:prstGeom>
        </p:spPr>
        <p:txBody>
          <a:bodyPr anchor="t" rtlCol="false" tIns="0" lIns="0" bIns="0" rIns="0">
            <a:spAutoFit/>
          </a:bodyPr>
          <a:lstStyle/>
          <a:p>
            <a:pPr algn="just" marL="474979" indent="-237490" lvl="1">
              <a:lnSpc>
                <a:spcPts val="3035"/>
              </a:lnSpc>
              <a:buFont typeface="Arial"/>
              <a:buChar char="•"/>
            </a:pPr>
            <a:r>
              <a:rPr lang="en-US" sz="2199">
                <a:solidFill>
                  <a:srgbClr val="545454"/>
                </a:solidFill>
                <a:latin typeface="Now"/>
              </a:rPr>
              <a:t>Bakpia : Bakpia adalah oleh-oleh khas Yogyakarta yang terbuat dari kacang hijau atau kacang merah. Bakpia sudah ada sejak tahun 1948 dan terus berkembang hingga saat ini. Saat ini, bakpia tidak hanya tersedia dalam bentuk kering, tetapi juga dalam bentuk kukus.</a:t>
            </a:r>
          </a:p>
          <a:p>
            <a:pPr algn="just">
              <a:lnSpc>
                <a:spcPts val="3035"/>
              </a:lnSpc>
            </a:pPr>
          </a:p>
          <a:p>
            <a:pPr algn="just" marL="474979" indent="-237490" lvl="1">
              <a:lnSpc>
                <a:spcPts val="3035"/>
              </a:lnSpc>
              <a:buFont typeface="Arial"/>
              <a:buChar char="•"/>
            </a:pPr>
            <a:r>
              <a:rPr lang="en-US" sz="2199">
                <a:solidFill>
                  <a:srgbClr val="545454"/>
                </a:solidFill>
                <a:latin typeface="Now"/>
              </a:rPr>
              <a:t>Coklat Monggo : Coklat Monggo adalah coklat khas Yogyakarta yang terbuat dari bahan-bahan alami seperti coklat, kacang tanah, dan gula aren. Coklat Monggo terus berkembang dan semakin populer di kalangan wisatawan</a:t>
            </a:r>
          </a:p>
          <a:p>
            <a:pPr algn="just">
              <a:lnSpc>
                <a:spcPts val="3035"/>
              </a:lnSpc>
            </a:pPr>
          </a:p>
          <a:p>
            <a:pPr algn="just" marL="474979" indent="-237490" lvl="1">
              <a:lnSpc>
                <a:spcPts val="3035"/>
              </a:lnSpc>
              <a:buFont typeface="Arial"/>
              <a:buChar char="•"/>
            </a:pPr>
            <a:r>
              <a:rPr lang="en-US" sz="2199">
                <a:solidFill>
                  <a:srgbClr val="545454"/>
                </a:solidFill>
                <a:latin typeface="Now"/>
              </a:rPr>
              <a:t>Geplak : Geplak adalah kue tradisional Yogyakarta yang terbuat dari kelapa parut, gula, dan pewarna alami. Geplak terus berkembang dan menjadi salah satu oleh-oleh khas Yogyakarta yang popular</a:t>
            </a:r>
          </a:p>
        </p:txBody>
      </p:sp>
      <p:sp>
        <p:nvSpPr>
          <p:cNvPr name="AutoShape 10" id="10"/>
          <p:cNvSpPr/>
          <p:nvPr/>
        </p:nvSpPr>
        <p:spPr>
          <a:xfrm>
            <a:off x="10451949" y="846215"/>
            <a:ext cx="664535" cy="0"/>
          </a:xfrm>
          <a:prstGeom prst="line">
            <a:avLst/>
          </a:prstGeom>
          <a:ln cap="flat" w="19050">
            <a:solidFill>
              <a:srgbClr val="D1655C"/>
            </a:solidFill>
            <a:prstDash val="solid"/>
            <a:headEnd type="none" len="sm" w="sm"/>
            <a:tailEnd type="none" len="sm" w="sm"/>
          </a:ln>
        </p:spPr>
      </p:sp>
      <p:sp>
        <p:nvSpPr>
          <p:cNvPr name="TextBox 11" id="11"/>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12" id="12"/>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Tentang</a:t>
            </a:r>
          </a:p>
        </p:txBody>
      </p:sp>
      <p:sp>
        <p:nvSpPr>
          <p:cNvPr name="TextBox 13" id="13"/>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Beranda</a:t>
            </a:r>
          </a:p>
        </p:txBody>
      </p:sp>
      <p:sp>
        <p:nvSpPr>
          <p:cNvPr name="TextBox 14" id="14"/>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5" id="15"/>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Solusi</a:t>
            </a:r>
          </a:p>
        </p:txBody>
      </p:sp>
      <p:sp>
        <p:nvSpPr>
          <p:cNvPr name="TextBox 16" id="16"/>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Target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alphaModFix amt="44999"/>
            </a:blip>
            <a:stretch>
              <a:fillRect l="0" t="0" r="0" b="-23111"/>
            </a:stretch>
          </a:blipFill>
        </p:spPr>
      </p:sp>
      <p:sp>
        <p:nvSpPr>
          <p:cNvPr name="Freeform 3" id="3"/>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227865" y="1398582"/>
            <a:ext cx="15139324" cy="688975"/>
          </a:xfrm>
          <a:prstGeom prst="rect">
            <a:avLst/>
          </a:prstGeom>
        </p:spPr>
        <p:txBody>
          <a:bodyPr anchor="t" rtlCol="false" tIns="0" lIns="0" bIns="0" rIns="0">
            <a:spAutoFit/>
          </a:bodyPr>
          <a:lstStyle/>
          <a:p>
            <a:pPr>
              <a:lnSpc>
                <a:spcPts val="5599"/>
              </a:lnSpc>
              <a:spcBef>
                <a:spcPct val="0"/>
              </a:spcBef>
            </a:pPr>
            <a:r>
              <a:rPr lang="en-US" sz="3999" spc="-311">
                <a:solidFill>
                  <a:srgbClr val="D1655C"/>
                </a:solidFill>
                <a:latin typeface="Now Bold"/>
              </a:rPr>
              <a:t>Synthesis</a:t>
            </a:r>
          </a:p>
        </p:txBody>
      </p:sp>
      <p:sp>
        <p:nvSpPr>
          <p:cNvPr name="TextBox 6" id="6"/>
          <p:cNvSpPr txBox="true"/>
          <p:nvPr/>
        </p:nvSpPr>
        <p:spPr>
          <a:xfrm rot="0">
            <a:off x="1427029" y="2140839"/>
            <a:ext cx="15865940" cy="7117461"/>
          </a:xfrm>
          <a:prstGeom prst="rect">
            <a:avLst/>
          </a:prstGeom>
        </p:spPr>
        <p:txBody>
          <a:bodyPr anchor="t" rtlCol="false" tIns="0" lIns="0" bIns="0" rIns="0">
            <a:spAutoFit/>
          </a:bodyPr>
          <a:lstStyle/>
          <a:p>
            <a:pPr algn="just" marL="518158" indent="-259079" lvl="1">
              <a:lnSpc>
                <a:spcPts val="3311"/>
              </a:lnSpc>
              <a:buFont typeface="Arial"/>
              <a:buChar char="•"/>
            </a:pPr>
            <a:r>
              <a:rPr lang="en-US" sz="2399">
                <a:solidFill>
                  <a:srgbClr val="545454"/>
                </a:solidFill>
                <a:latin typeface="Now"/>
              </a:rPr>
              <a:t>Promosi oleh-oleh dan UMKM Jogja adalah strategi pemasaran yang bertujuan untuk meningkatkan eksposur dan keberlanjutan produk-produk lokal dan bisnis skala mikro, kecil, dan menengah (UMKM) di kawasan Yogyakarta. Ini merupakan komponen penting dalam mendukung pertumbuhan ekonomi daerah, mempromosikan warisan budaya, serta memperkenalkan produk-produk khas yang berasal dari Jogja. Tujuan utamanya adalah menggerakkan perekonomian lokal dengan memberikan platform kepada para produsen lokal untuk memperluas jangkauan mereka. Ini mencakup pemasaran produk-produk seperti kerajinan tangan, makanan khas, seni, dan barang-barang lain yang mencerminkan kekayaan kultural dan inovasi Jogja.</a:t>
            </a:r>
          </a:p>
          <a:p>
            <a:pPr algn="just">
              <a:lnSpc>
                <a:spcPts val="3311"/>
              </a:lnSpc>
            </a:pPr>
          </a:p>
          <a:p>
            <a:pPr algn="just" marL="518158" indent="-259079" lvl="1">
              <a:lnSpc>
                <a:spcPts val="3311"/>
              </a:lnSpc>
              <a:buFont typeface="Arial"/>
              <a:buChar char="•"/>
            </a:pPr>
            <a:r>
              <a:rPr lang="en-US" sz="2399">
                <a:solidFill>
                  <a:srgbClr val="545454"/>
                </a:solidFill>
                <a:latin typeface="Now"/>
              </a:rPr>
              <a:t>Dalam upaya untuk mempertahankan keaslian dan menghormati nilai-nilai lokal, Promosi oleh-oleh dan UMKM Jogja juga berfokus pada dukungan terhadap produksi berkelanjutan, keberlanjutan lingkungan, dan kualitas produk. Selain itu, pemasaran digital dan peningkatan visibilitas online menjadi bagian penting dalam upaya ini. Melalui upaya Promosi oleh-oleh dan UMKM Jogja, diharapkan dapat menciptakan ekosistem yang mendukung pertumbuhan dan perkembangan berkelanjutan bagi para pelaku usaha lokal, serta meningkatkan kesadaran masyarakat terhadap keunikan dan kualitas produk-produk Jogja. Dengan demikian, hal ini dapat berkontribusi signifikan dalam mengangkat citra Yogyakarta sebagai pusat produksi dan budaya yang kreatif.</a:t>
            </a:r>
          </a:p>
        </p:txBody>
      </p:sp>
      <p:sp>
        <p:nvSpPr>
          <p:cNvPr name="AutoShape 7" id="7"/>
          <p:cNvSpPr/>
          <p:nvPr/>
        </p:nvSpPr>
        <p:spPr>
          <a:xfrm>
            <a:off x="12475063" y="846215"/>
            <a:ext cx="664535" cy="0"/>
          </a:xfrm>
          <a:prstGeom prst="line">
            <a:avLst/>
          </a:prstGeom>
          <a:ln cap="flat" w="19050">
            <a:solidFill>
              <a:srgbClr val="D1655C"/>
            </a:solidFill>
            <a:prstDash val="solid"/>
            <a:headEnd type="none" len="sm" w="sm"/>
            <a:tailEnd type="none" len="sm" w="sm"/>
          </a:ln>
        </p:spPr>
      </p:sp>
      <p:sp>
        <p:nvSpPr>
          <p:cNvPr name="TextBox 8" id="8"/>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Sintesis</a:t>
            </a:r>
          </a:p>
        </p:txBody>
      </p:sp>
      <p:sp>
        <p:nvSpPr>
          <p:cNvPr name="TextBox 9" id="9"/>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Tentang</a:t>
            </a:r>
          </a:p>
        </p:txBody>
      </p:sp>
      <p:sp>
        <p:nvSpPr>
          <p:cNvPr name="TextBox 10" id="10"/>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Beranda</a:t>
            </a:r>
          </a:p>
        </p:txBody>
      </p:sp>
      <p:sp>
        <p:nvSpPr>
          <p:cNvPr name="TextBox 11" id="11"/>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2" id="12"/>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Solusi</a:t>
            </a:r>
          </a:p>
        </p:txBody>
      </p:sp>
      <p:sp>
        <p:nvSpPr>
          <p:cNvPr name="TextBox 13" id="13"/>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Target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4999"/>
            </a:blip>
            <a:stretch>
              <a:fillRect l="0" t="0" r="0" b="-23111"/>
            </a:stretch>
          </a:blipFill>
        </p:spPr>
      </p:sp>
      <p:sp>
        <p:nvSpPr>
          <p:cNvPr name="Freeform 3" id="3"/>
          <p:cNvSpPr/>
          <p:nvPr/>
        </p:nvSpPr>
        <p:spPr>
          <a:xfrm flipH="false" flipV="false" rot="0">
            <a:off x="8714321" y="1894958"/>
            <a:ext cx="8544979" cy="5447424"/>
          </a:xfrm>
          <a:custGeom>
            <a:avLst/>
            <a:gdLst/>
            <a:ahLst/>
            <a:cxnLst/>
            <a:rect r="r" b="b" t="t" l="l"/>
            <a:pathLst>
              <a:path h="5447424" w="8544979">
                <a:moveTo>
                  <a:pt x="0" y="0"/>
                </a:moveTo>
                <a:lnTo>
                  <a:pt x="8544979" y="0"/>
                </a:lnTo>
                <a:lnTo>
                  <a:pt x="8544979" y="5447424"/>
                </a:lnTo>
                <a:lnTo>
                  <a:pt x="0" y="5447424"/>
                </a:lnTo>
                <a:lnTo>
                  <a:pt x="0" y="0"/>
                </a:lnTo>
                <a:close/>
              </a:path>
            </a:pathLst>
          </a:custGeom>
          <a:blipFill>
            <a:blip r:embed="rId3"/>
            <a:stretch>
              <a:fillRect l="0" t="0" r="0" b="0"/>
            </a:stretch>
          </a:blipFill>
        </p:spPr>
      </p:sp>
      <p:sp>
        <p:nvSpPr>
          <p:cNvPr name="Freeform 4" id="4"/>
          <p:cNvSpPr/>
          <p:nvPr/>
        </p:nvSpPr>
        <p:spPr>
          <a:xfrm flipH="false" flipV="false" rot="0">
            <a:off x="16860971"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9258300"/>
            <a:ext cx="398329" cy="398329"/>
          </a:xfrm>
          <a:custGeom>
            <a:avLst/>
            <a:gdLst/>
            <a:ahLst/>
            <a:cxnLst/>
            <a:rect r="r" b="b" t="t" l="l"/>
            <a:pathLst>
              <a:path h="398329" w="398329">
                <a:moveTo>
                  <a:pt x="0" y="0"/>
                </a:moveTo>
                <a:lnTo>
                  <a:pt x="398329" y="0"/>
                </a:lnTo>
                <a:lnTo>
                  <a:pt x="398329" y="398329"/>
                </a:lnTo>
                <a:lnTo>
                  <a:pt x="0" y="398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72493" y="4158077"/>
            <a:ext cx="1232654" cy="813552"/>
          </a:xfrm>
          <a:custGeom>
            <a:avLst/>
            <a:gdLst/>
            <a:ahLst/>
            <a:cxnLst/>
            <a:rect r="r" b="b" t="t" l="l"/>
            <a:pathLst>
              <a:path h="813552" w="1232654">
                <a:moveTo>
                  <a:pt x="0" y="0"/>
                </a:moveTo>
                <a:lnTo>
                  <a:pt x="1232654" y="0"/>
                </a:lnTo>
                <a:lnTo>
                  <a:pt x="1232654" y="813552"/>
                </a:lnTo>
                <a:lnTo>
                  <a:pt x="0" y="813552"/>
                </a:lnTo>
                <a:lnTo>
                  <a:pt x="0" y="0"/>
                </a:lnTo>
                <a:close/>
              </a:path>
            </a:pathLst>
          </a:custGeom>
          <a:blipFill>
            <a:blip r:embed="rId8"/>
            <a:stretch>
              <a:fillRect l="0" t="0" r="0" b="0"/>
            </a:stretch>
          </a:blipFill>
        </p:spPr>
      </p:sp>
      <p:sp>
        <p:nvSpPr>
          <p:cNvPr name="Freeform 7" id="7"/>
          <p:cNvSpPr/>
          <p:nvPr/>
        </p:nvSpPr>
        <p:spPr>
          <a:xfrm flipH="false" flipV="false" rot="0">
            <a:off x="1488240" y="6161360"/>
            <a:ext cx="1232654" cy="813552"/>
          </a:xfrm>
          <a:custGeom>
            <a:avLst/>
            <a:gdLst/>
            <a:ahLst/>
            <a:cxnLst/>
            <a:rect r="r" b="b" t="t" l="l"/>
            <a:pathLst>
              <a:path h="813552" w="1232654">
                <a:moveTo>
                  <a:pt x="0" y="0"/>
                </a:moveTo>
                <a:lnTo>
                  <a:pt x="1232654" y="0"/>
                </a:lnTo>
                <a:lnTo>
                  <a:pt x="1232654" y="813552"/>
                </a:lnTo>
                <a:lnTo>
                  <a:pt x="0" y="813552"/>
                </a:lnTo>
                <a:lnTo>
                  <a:pt x="0" y="0"/>
                </a:lnTo>
                <a:close/>
              </a:path>
            </a:pathLst>
          </a:custGeom>
          <a:blipFill>
            <a:blip r:embed="rId8"/>
            <a:stretch>
              <a:fillRect l="0" t="0" r="0" b="0"/>
            </a:stretch>
          </a:blipFill>
        </p:spPr>
      </p:sp>
      <p:sp>
        <p:nvSpPr>
          <p:cNvPr name="TextBox 8" id="8"/>
          <p:cNvSpPr txBox="true"/>
          <p:nvPr/>
        </p:nvSpPr>
        <p:spPr>
          <a:xfrm rot="0">
            <a:off x="1372493" y="1910710"/>
            <a:ext cx="9479242" cy="1217040"/>
          </a:xfrm>
          <a:prstGeom prst="rect">
            <a:avLst/>
          </a:prstGeom>
        </p:spPr>
        <p:txBody>
          <a:bodyPr anchor="t" rtlCol="false" tIns="0" lIns="0" bIns="0" rIns="0">
            <a:spAutoFit/>
          </a:bodyPr>
          <a:lstStyle/>
          <a:p>
            <a:pPr>
              <a:lnSpc>
                <a:spcPts val="9151"/>
              </a:lnSpc>
            </a:pPr>
            <a:r>
              <a:rPr lang="en-US" sz="8799" spc="-686">
                <a:solidFill>
                  <a:srgbClr val="D1655C"/>
                </a:solidFill>
                <a:latin typeface="Now Bold"/>
              </a:rPr>
              <a:t>Target User</a:t>
            </a:r>
          </a:p>
        </p:txBody>
      </p:sp>
      <p:sp>
        <p:nvSpPr>
          <p:cNvPr name="TextBox 9" id="9"/>
          <p:cNvSpPr txBox="true"/>
          <p:nvPr/>
        </p:nvSpPr>
        <p:spPr>
          <a:xfrm rot="0">
            <a:off x="3039653" y="4044392"/>
            <a:ext cx="4772743" cy="428625"/>
          </a:xfrm>
          <a:prstGeom prst="rect">
            <a:avLst/>
          </a:prstGeom>
        </p:spPr>
        <p:txBody>
          <a:bodyPr anchor="t" rtlCol="false" tIns="0" lIns="0" bIns="0" rIns="0">
            <a:spAutoFit/>
          </a:bodyPr>
          <a:lstStyle/>
          <a:p>
            <a:pPr>
              <a:lnSpc>
                <a:spcPts val="3449"/>
              </a:lnSpc>
            </a:pPr>
            <a:r>
              <a:rPr lang="en-US" sz="2499">
                <a:solidFill>
                  <a:srgbClr val="D1655C"/>
                </a:solidFill>
                <a:latin typeface="Now Bold"/>
              </a:rPr>
              <a:t>TARGET USER </a:t>
            </a:r>
          </a:p>
        </p:txBody>
      </p:sp>
      <p:sp>
        <p:nvSpPr>
          <p:cNvPr name="TextBox 10" id="10"/>
          <p:cNvSpPr txBox="true"/>
          <p:nvPr/>
        </p:nvSpPr>
        <p:spPr>
          <a:xfrm rot="0">
            <a:off x="3039653" y="5927997"/>
            <a:ext cx="4772743" cy="428625"/>
          </a:xfrm>
          <a:prstGeom prst="rect">
            <a:avLst/>
          </a:prstGeom>
        </p:spPr>
        <p:txBody>
          <a:bodyPr anchor="t" rtlCol="false" tIns="0" lIns="0" bIns="0" rIns="0">
            <a:spAutoFit/>
          </a:bodyPr>
          <a:lstStyle/>
          <a:p>
            <a:pPr>
              <a:lnSpc>
                <a:spcPts val="3449"/>
              </a:lnSpc>
            </a:pPr>
            <a:r>
              <a:rPr lang="en-US" sz="2499">
                <a:solidFill>
                  <a:srgbClr val="D1655C"/>
                </a:solidFill>
                <a:latin typeface="Now Bold"/>
              </a:rPr>
              <a:t>TARGET MARKET:</a:t>
            </a:r>
          </a:p>
        </p:txBody>
      </p:sp>
      <p:sp>
        <p:nvSpPr>
          <p:cNvPr name="TextBox 11" id="11"/>
          <p:cNvSpPr txBox="true"/>
          <p:nvPr/>
        </p:nvSpPr>
        <p:spPr>
          <a:xfrm rot="0">
            <a:off x="3039653" y="4536278"/>
            <a:ext cx="4772743" cy="1011555"/>
          </a:xfrm>
          <a:prstGeom prst="rect">
            <a:avLst/>
          </a:prstGeom>
        </p:spPr>
        <p:txBody>
          <a:bodyPr anchor="t" rtlCol="false" tIns="0" lIns="0" bIns="0" rIns="0">
            <a:spAutoFit/>
          </a:bodyPr>
          <a:lstStyle/>
          <a:p>
            <a:pPr>
              <a:lnSpc>
                <a:spcPts val="2760"/>
              </a:lnSpc>
            </a:pPr>
            <a:r>
              <a:rPr lang="en-US" sz="2000">
                <a:solidFill>
                  <a:srgbClr val="545454"/>
                </a:solidFill>
                <a:latin typeface="Now"/>
              </a:rPr>
              <a:t>SEPENGUNJUNG WISATAWAN, PENGGEMAR PRODUK LOKAL, PENGRAJIN DAN UMKM (18 - 45 YO)</a:t>
            </a:r>
          </a:p>
        </p:txBody>
      </p:sp>
      <p:sp>
        <p:nvSpPr>
          <p:cNvPr name="TextBox 12" id="12"/>
          <p:cNvSpPr txBox="true"/>
          <p:nvPr/>
        </p:nvSpPr>
        <p:spPr>
          <a:xfrm rot="0">
            <a:off x="3039653" y="6419883"/>
            <a:ext cx="5298582" cy="1011555"/>
          </a:xfrm>
          <a:prstGeom prst="rect">
            <a:avLst/>
          </a:prstGeom>
        </p:spPr>
        <p:txBody>
          <a:bodyPr anchor="t" rtlCol="false" tIns="0" lIns="0" bIns="0" rIns="0">
            <a:spAutoFit/>
          </a:bodyPr>
          <a:lstStyle/>
          <a:p>
            <a:pPr>
              <a:lnSpc>
                <a:spcPts val="2760"/>
              </a:lnSpc>
            </a:pPr>
            <a:r>
              <a:rPr lang="en-US" sz="2000">
                <a:solidFill>
                  <a:srgbClr val="545454"/>
                </a:solidFill>
                <a:latin typeface="Now"/>
              </a:rPr>
              <a:t>WISATAWAN LOKAL/ WISATAWAN MANCANEGARA/PENGGEMAR PRODUK LOKAL/PENGUSAHA LOKAL ( 18 - 50 YO)</a:t>
            </a:r>
          </a:p>
        </p:txBody>
      </p:sp>
      <p:sp>
        <p:nvSpPr>
          <p:cNvPr name="AutoShape 13" id="13"/>
          <p:cNvSpPr/>
          <p:nvPr/>
        </p:nvSpPr>
        <p:spPr>
          <a:xfrm>
            <a:off x="16200417" y="846215"/>
            <a:ext cx="664535" cy="0"/>
          </a:xfrm>
          <a:prstGeom prst="line">
            <a:avLst/>
          </a:prstGeom>
          <a:ln cap="flat" w="19050">
            <a:solidFill>
              <a:srgbClr val="D1655C"/>
            </a:solidFill>
            <a:prstDash val="solid"/>
            <a:headEnd type="none" len="sm" w="sm"/>
            <a:tailEnd type="none" len="sm" w="sm"/>
          </a:ln>
        </p:spPr>
      </p:sp>
      <p:sp>
        <p:nvSpPr>
          <p:cNvPr name="TextBox 14" id="14"/>
          <p:cNvSpPr txBox="true"/>
          <p:nvPr/>
        </p:nvSpPr>
        <p:spPr>
          <a:xfrm rot="0">
            <a:off x="11973551" y="537982"/>
            <a:ext cx="166755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Sintesis</a:t>
            </a:r>
          </a:p>
        </p:txBody>
      </p:sp>
      <p:sp>
        <p:nvSpPr>
          <p:cNvPr name="TextBox 15" id="15"/>
          <p:cNvSpPr txBox="true"/>
          <p:nvPr/>
        </p:nvSpPr>
        <p:spPr>
          <a:xfrm rot="0">
            <a:off x="9953021" y="537982"/>
            <a:ext cx="1662390"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Tentang</a:t>
            </a:r>
          </a:p>
        </p:txBody>
      </p:sp>
      <p:sp>
        <p:nvSpPr>
          <p:cNvPr name="TextBox 16" id="16"/>
          <p:cNvSpPr txBox="true"/>
          <p:nvPr/>
        </p:nvSpPr>
        <p:spPr>
          <a:xfrm rot="0">
            <a:off x="7943271" y="537982"/>
            <a:ext cx="1669717"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Beranda</a:t>
            </a:r>
          </a:p>
        </p:txBody>
      </p:sp>
      <p:sp>
        <p:nvSpPr>
          <p:cNvPr name="TextBox 17" id="17"/>
          <p:cNvSpPr txBox="true"/>
          <p:nvPr/>
        </p:nvSpPr>
        <p:spPr>
          <a:xfrm rot="0">
            <a:off x="1488240" y="484855"/>
            <a:ext cx="2821810" cy="301752"/>
          </a:xfrm>
          <a:prstGeom prst="rect">
            <a:avLst/>
          </a:prstGeom>
        </p:spPr>
        <p:txBody>
          <a:bodyPr anchor="t" rtlCol="false" tIns="0" lIns="0" bIns="0" rIns="0">
            <a:spAutoFit/>
          </a:bodyPr>
          <a:lstStyle/>
          <a:p>
            <a:pPr>
              <a:lnSpc>
                <a:spcPts val="2484"/>
              </a:lnSpc>
              <a:spcBef>
                <a:spcPct val="0"/>
              </a:spcBef>
            </a:pPr>
            <a:r>
              <a:rPr lang="en-US" sz="1800">
                <a:solidFill>
                  <a:srgbClr val="737373"/>
                </a:solidFill>
                <a:latin typeface="Now Medium"/>
              </a:rPr>
              <a:t>KELOMPOK 8 MACRO</a:t>
            </a:r>
          </a:p>
        </p:txBody>
      </p:sp>
      <p:sp>
        <p:nvSpPr>
          <p:cNvPr name="TextBox 18" id="18"/>
          <p:cNvSpPr txBox="true"/>
          <p:nvPr/>
        </p:nvSpPr>
        <p:spPr>
          <a:xfrm rot="0">
            <a:off x="13929747" y="537982"/>
            <a:ext cx="1668378" cy="284988"/>
          </a:xfrm>
          <a:prstGeom prst="rect">
            <a:avLst/>
          </a:prstGeom>
        </p:spPr>
        <p:txBody>
          <a:bodyPr anchor="t" rtlCol="false" tIns="0" lIns="0" bIns="0" rIns="0">
            <a:spAutoFit/>
          </a:bodyPr>
          <a:lstStyle/>
          <a:p>
            <a:pPr algn="ctr">
              <a:lnSpc>
                <a:spcPts val="2346"/>
              </a:lnSpc>
              <a:spcBef>
                <a:spcPct val="0"/>
              </a:spcBef>
            </a:pPr>
            <a:r>
              <a:rPr lang="en-US" sz="1700">
                <a:solidFill>
                  <a:srgbClr val="737373"/>
                </a:solidFill>
                <a:latin typeface="Now"/>
              </a:rPr>
              <a:t>Solusi</a:t>
            </a:r>
          </a:p>
        </p:txBody>
      </p:sp>
      <p:sp>
        <p:nvSpPr>
          <p:cNvPr name="TextBox 19" id="19"/>
          <p:cNvSpPr txBox="true"/>
          <p:nvPr/>
        </p:nvSpPr>
        <p:spPr>
          <a:xfrm rot="0">
            <a:off x="15960075" y="542178"/>
            <a:ext cx="1145219" cy="284988"/>
          </a:xfrm>
          <a:prstGeom prst="rect">
            <a:avLst/>
          </a:prstGeom>
        </p:spPr>
        <p:txBody>
          <a:bodyPr anchor="t" rtlCol="false" tIns="0" lIns="0" bIns="0" rIns="0">
            <a:spAutoFit/>
          </a:bodyPr>
          <a:lstStyle/>
          <a:p>
            <a:pPr algn="ctr">
              <a:lnSpc>
                <a:spcPts val="2346"/>
              </a:lnSpc>
              <a:spcBef>
                <a:spcPct val="0"/>
              </a:spcBef>
            </a:pPr>
            <a:r>
              <a:rPr lang="en-US" sz="1700">
                <a:solidFill>
                  <a:srgbClr val="D1655C"/>
                </a:solidFill>
                <a:latin typeface="Now"/>
              </a:rPr>
              <a:t>Target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DAFutd_DwhI</dc:identifier>
  <dcterms:modified xsi:type="dcterms:W3CDTF">2011-08-01T06:04:30Z</dcterms:modified>
  <cp:revision>1</cp:revision>
  <dc:title>Web Promosi Oleh-Oleh atau UMKM Lokal JOGJA</dc:title>
</cp:coreProperties>
</file>